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8_D22DD4BB.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4"/>
  </p:sldMasterIdLst>
  <p:notesMasterIdLst>
    <p:notesMasterId r:id="rId31"/>
  </p:notesMasterIdLst>
  <p:handoutMasterIdLst>
    <p:handoutMasterId r:id="rId32"/>
  </p:handoutMasterIdLst>
  <p:sldIdLst>
    <p:sldId id="256" r:id="rId5"/>
    <p:sldId id="259" r:id="rId6"/>
    <p:sldId id="263" r:id="rId7"/>
    <p:sldId id="339" r:id="rId8"/>
    <p:sldId id="340" r:id="rId9"/>
    <p:sldId id="321" r:id="rId10"/>
    <p:sldId id="322" r:id="rId11"/>
    <p:sldId id="324" r:id="rId12"/>
    <p:sldId id="342" r:id="rId13"/>
    <p:sldId id="312" r:id="rId14"/>
    <p:sldId id="341" r:id="rId15"/>
    <p:sldId id="287" r:id="rId16"/>
    <p:sldId id="326" r:id="rId17"/>
    <p:sldId id="327" r:id="rId18"/>
    <p:sldId id="328" r:id="rId19"/>
    <p:sldId id="335" r:id="rId20"/>
    <p:sldId id="329" r:id="rId21"/>
    <p:sldId id="333" r:id="rId22"/>
    <p:sldId id="330" r:id="rId23"/>
    <p:sldId id="332" r:id="rId24"/>
    <p:sldId id="331" r:id="rId25"/>
    <p:sldId id="338" r:id="rId26"/>
    <p:sldId id="334" r:id="rId27"/>
    <p:sldId id="336" r:id="rId28"/>
    <p:sldId id="337" r:id="rId29"/>
    <p:sldId id="265" r:id="rId30"/>
  </p:sldIdLst>
  <p:sldSz cx="9144000" cy="5143500" type="screen16x9"/>
  <p:notesSz cx="9144000" cy="6858000"/>
  <p:embeddedFontLst>
    <p:embeddedFont>
      <p:font typeface="Bebas Neue" panose="020B0606020202050201" pitchFamily="34" charset="0"/>
      <p:regular r:id="rId33"/>
    </p:embeddedFont>
    <p:embeddedFont>
      <p:font typeface="Chakra Petch Medium" panose="020B0604020202020204" charset="0"/>
      <p:regular r:id="rId34"/>
      <p:bold r:id="rId35"/>
      <p:italic r:id="rId36"/>
      <p:boldItalic r:id="rId37"/>
    </p:embeddedFont>
    <p:embeddedFont>
      <p:font typeface="Fira Code" panose="020B0809050000020004" pitchFamily="49"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90AA76-1EBF-1128-1AE6-A8DAD16F7029}" name="Pedro Silva" initials="PS" userId="S::A47128@alunos.isel.pt::5e08e87f-093a-4714-8bb7-3adbbf2aff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4A6A59-700E-4303-901A-9309C0AE4531}">
  <a:tblStyle styleId="{994A6A59-700E-4303-901A-9309C0AE45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autoAdjust="0"/>
    <p:restoredTop sz="94641" autoAdjust="0"/>
  </p:normalViewPr>
  <p:slideViewPr>
    <p:cSldViewPr snapToGrid="0">
      <p:cViewPr varScale="1">
        <p:scale>
          <a:sx n="103" d="100"/>
          <a:sy n="103" d="100"/>
        </p:scale>
        <p:origin x="874" y="77"/>
      </p:cViewPr>
      <p:guideLst/>
    </p:cSldViewPr>
  </p:slideViewPr>
  <p:outlineViewPr>
    <p:cViewPr>
      <p:scale>
        <a:sx n="33" d="100"/>
        <a:sy n="33" d="100"/>
      </p:scale>
      <p:origin x="0" y="-235"/>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Rocha" userId="657be6b4ed1b5de7" providerId="LiveId" clId="{8A2B3223-9400-422C-9C9F-B4AEB527F784}"/>
    <pc:docChg chg="undo redo custSel addSld delSld modSld sldOrd">
      <pc:chgData name="Miguel Rocha" userId="657be6b4ed1b5de7" providerId="LiveId" clId="{8A2B3223-9400-422C-9C9F-B4AEB527F784}" dt="2023-07-01T12:18:36.940" v="200" actId="1076"/>
      <pc:docMkLst>
        <pc:docMk/>
      </pc:docMkLst>
      <pc:sldChg chg="modSp mod">
        <pc:chgData name="Miguel Rocha" userId="657be6b4ed1b5de7" providerId="LiveId" clId="{8A2B3223-9400-422C-9C9F-B4AEB527F784}" dt="2023-07-01T12:08:12.032" v="114" actId="20577"/>
        <pc:sldMkLst>
          <pc:docMk/>
          <pc:sldMk cId="0" sldId="259"/>
        </pc:sldMkLst>
        <pc:spChg chg="mod">
          <ac:chgData name="Miguel Rocha" userId="657be6b4ed1b5de7" providerId="LiveId" clId="{8A2B3223-9400-422C-9C9F-B4AEB527F784}" dt="2023-07-01T12:08:12.032" v="114" actId="20577"/>
          <ac:spMkLst>
            <pc:docMk/>
            <pc:sldMk cId="0" sldId="259"/>
            <ac:spMk id="744" creationId="{00000000-0000-0000-0000-000000000000}"/>
          </ac:spMkLst>
        </pc:spChg>
      </pc:sldChg>
      <pc:sldChg chg="del">
        <pc:chgData name="Miguel Rocha" userId="657be6b4ed1b5de7" providerId="LiveId" clId="{8A2B3223-9400-422C-9C9F-B4AEB527F784}" dt="2023-07-01T12:03:30.442" v="0" actId="47"/>
        <pc:sldMkLst>
          <pc:docMk/>
          <pc:sldMk cId="0" sldId="260"/>
        </pc:sldMkLst>
      </pc:sldChg>
      <pc:sldChg chg="del">
        <pc:chgData name="Miguel Rocha" userId="657be6b4ed1b5de7" providerId="LiveId" clId="{8A2B3223-9400-422C-9C9F-B4AEB527F784}" dt="2023-07-01T12:10:06.223" v="115" actId="47"/>
        <pc:sldMkLst>
          <pc:docMk/>
          <pc:sldMk cId="0" sldId="262"/>
        </pc:sldMkLst>
      </pc:sldChg>
      <pc:sldChg chg="modSp mod">
        <pc:chgData name="Miguel Rocha" userId="657be6b4ed1b5de7" providerId="LiveId" clId="{8A2B3223-9400-422C-9C9F-B4AEB527F784}" dt="2023-07-01T12:07:21.595" v="103" actId="20577"/>
        <pc:sldMkLst>
          <pc:docMk/>
          <pc:sldMk cId="0" sldId="263"/>
        </pc:sldMkLst>
        <pc:spChg chg="mod">
          <ac:chgData name="Miguel Rocha" userId="657be6b4ed1b5de7" providerId="LiveId" clId="{8A2B3223-9400-422C-9C9F-B4AEB527F784}" dt="2023-07-01T12:03:46.055" v="10" actId="20577"/>
          <ac:spMkLst>
            <pc:docMk/>
            <pc:sldMk cId="0" sldId="263"/>
            <ac:spMk id="926" creationId="{00000000-0000-0000-0000-000000000000}"/>
          </ac:spMkLst>
        </pc:spChg>
        <pc:spChg chg="mod">
          <ac:chgData name="Miguel Rocha" userId="657be6b4ed1b5de7" providerId="LiveId" clId="{8A2B3223-9400-422C-9C9F-B4AEB527F784}" dt="2023-07-01T12:07:21.595" v="103" actId="20577"/>
          <ac:spMkLst>
            <pc:docMk/>
            <pc:sldMk cId="0" sldId="263"/>
            <ac:spMk id="928" creationId="{00000000-0000-0000-0000-000000000000}"/>
          </ac:spMkLst>
        </pc:spChg>
      </pc:sldChg>
      <pc:sldChg chg="del">
        <pc:chgData name="Miguel Rocha" userId="657be6b4ed1b5de7" providerId="LiveId" clId="{8A2B3223-9400-422C-9C9F-B4AEB527F784}" dt="2023-07-01T12:10:19.089" v="116" actId="47"/>
        <pc:sldMkLst>
          <pc:docMk/>
          <pc:sldMk cId="0" sldId="266"/>
        </pc:sldMkLst>
      </pc:sldChg>
      <pc:sldChg chg="del">
        <pc:chgData name="Miguel Rocha" userId="657be6b4ed1b5de7" providerId="LiveId" clId="{8A2B3223-9400-422C-9C9F-B4AEB527F784}" dt="2023-07-01T12:07:35.577" v="104" actId="47"/>
        <pc:sldMkLst>
          <pc:docMk/>
          <pc:sldMk cId="0" sldId="267"/>
        </pc:sldMkLst>
      </pc:sldChg>
      <pc:sldChg chg="del">
        <pc:chgData name="Miguel Rocha" userId="657be6b4ed1b5de7" providerId="LiveId" clId="{8A2B3223-9400-422C-9C9F-B4AEB527F784}" dt="2023-07-01T12:10:19.089" v="116" actId="47"/>
        <pc:sldMkLst>
          <pc:docMk/>
          <pc:sldMk cId="0" sldId="270"/>
        </pc:sldMkLst>
      </pc:sldChg>
      <pc:sldChg chg="del">
        <pc:chgData name="Miguel Rocha" userId="657be6b4ed1b5de7" providerId="LiveId" clId="{8A2B3223-9400-422C-9C9F-B4AEB527F784}" dt="2023-07-01T12:10:19.089" v="116" actId="47"/>
        <pc:sldMkLst>
          <pc:docMk/>
          <pc:sldMk cId="0" sldId="273"/>
        </pc:sldMkLst>
      </pc:sldChg>
      <pc:sldChg chg="del">
        <pc:chgData name="Miguel Rocha" userId="657be6b4ed1b5de7" providerId="LiveId" clId="{8A2B3223-9400-422C-9C9F-B4AEB527F784}" dt="2023-07-01T12:10:19.089" v="116" actId="47"/>
        <pc:sldMkLst>
          <pc:docMk/>
          <pc:sldMk cId="0" sldId="274"/>
        </pc:sldMkLst>
      </pc:sldChg>
      <pc:sldChg chg="del">
        <pc:chgData name="Miguel Rocha" userId="657be6b4ed1b5de7" providerId="LiveId" clId="{8A2B3223-9400-422C-9C9F-B4AEB527F784}" dt="2023-07-01T12:10:19.089" v="116" actId="47"/>
        <pc:sldMkLst>
          <pc:docMk/>
          <pc:sldMk cId="0" sldId="287"/>
        </pc:sldMkLst>
      </pc:sldChg>
      <pc:sldChg chg="del">
        <pc:chgData name="Miguel Rocha" userId="657be6b4ed1b5de7" providerId="LiveId" clId="{8A2B3223-9400-422C-9C9F-B4AEB527F784}" dt="2023-07-01T12:10:19.089" v="116" actId="47"/>
        <pc:sldMkLst>
          <pc:docMk/>
          <pc:sldMk cId="3526218939" sldId="312"/>
        </pc:sldMkLst>
      </pc:sldChg>
      <pc:sldChg chg="del">
        <pc:chgData name="Miguel Rocha" userId="657be6b4ed1b5de7" providerId="LiveId" clId="{8A2B3223-9400-422C-9C9F-B4AEB527F784}" dt="2023-07-01T12:10:19.089" v="116" actId="47"/>
        <pc:sldMkLst>
          <pc:docMk/>
          <pc:sldMk cId="3044110968" sldId="313"/>
        </pc:sldMkLst>
      </pc:sldChg>
      <pc:sldChg chg="del">
        <pc:chgData name="Miguel Rocha" userId="657be6b4ed1b5de7" providerId="LiveId" clId="{8A2B3223-9400-422C-9C9F-B4AEB527F784}" dt="2023-07-01T12:10:19.089" v="116" actId="47"/>
        <pc:sldMkLst>
          <pc:docMk/>
          <pc:sldMk cId="2995110308" sldId="314"/>
        </pc:sldMkLst>
      </pc:sldChg>
      <pc:sldChg chg="del">
        <pc:chgData name="Miguel Rocha" userId="657be6b4ed1b5de7" providerId="LiveId" clId="{8A2B3223-9400-422C-9C9F-B4AEB527F784}" dt="2023-07-01T12:10:19.089" v="116" actId="47"/>
        <pc:sldMkLst>
          <pc:docMk/>
          <pc:sldMk cId="557066052" sldId="315"/>
        </pc:sldMkLst>
      </pc:sldChg>
      <pc:sldChg chg="del">
        <pc:chgData name="Miguel Rocha" userId="657be6b4ed1b5de7" providerId="LiveId" clId="{8A2B3223-9400-422C-9C9F-B4AEB527F784}" dt="2023-07-01T12:10:19.089" v="116" actId="47"/>
        <pc:sldMkLst>
          <pc:docMk/>
          <pc:sldMk cId="2256378313" sldId="316"/>
        </pc:sldMkLst>
      </pc:sldChg>
      <pc:sldChg chg="addSp delSp modSp new del">
        <pc:chgData name="Miguel Rocha" userId="657be6b4ed1b5de7" providerId="LiveId" clId="{8A2B3223-9400-422C-9C9F-B4AEB527F784}" dt="2023-07-01T12:12:21.963" v="122" actId="47"/>
        <pc:sldMkLst>
          <pc:docMk/>
          <pc:sldMk cId="1140154286" sldId="322"/>
        </pc:sldMkLst>
        <pc:spChg chg="add del mod">
          <ac:chgData name="Miguel Rocha" userId="657be6b4ed1b5de7" providerId="LiveId" clId="{8A2B3223-9400-422C-9C9F-B4AEB527F784}" dt="2023-07-01T12:12:18.831" v="121"/>
          <ac:spMkLst>
            <pc:docMk/>
            <pc:sldMk cId="1140154286" sldId="322"/>
            <ac:spMk id="2" creationId="{313D97F2-84CF-926C-3A19-2874B7E15B28}"/>
          </ac:spMkLst>
        </pc:spChg>
      </pc:sldChg>
      <pc:sldChg chg="addSp delSp modSp add mod ord delAnim">
        <pc:chgData name="Miguel Rocha" userId="657be6b4ed1b5de7" providerId="LiveId" clId="{8A2B3223-9400-422C-9C9F-B4AEB527F784}" dt="2023-07-01T12:18:36.940" v="200" actId="1076"/>
        <pc:sldMkLst>
          <pc:docMk/>
          <pc:sldMk cId="2593621185" sldId="322"/>
        </pc:sldMkLst>
        <pc:spChg chg="add del mod">
          <ac:chgData name="Miguel Rocha" userId="657be6b4ed1b5de7" providerId="LiveId" clId="{8A2B3223-9400-422C-9C9F-B4AEB527F784}" dt="2023-07-01T12:12:35.545" v="130" actId="478"/>
          <ac:spMkLst>
            <pc:docMk/>
            <pc:sldMk cId="2593621185" sldId="322"/>
            <ac:spMk id="6" creationId="{85A5DA44-448D-3B3E-412D-C82E783E25C8}"/>
          </ac:spMkLst>
        </pc:spChg>
        <pc:spChg chg="mod">
          <ac:chgData name="Miguel Rocha" userId="657be6b4ed1b5de7" providerId="LiveId" clId="{8A2B3223-9400-422C-9C9F-B4AEB527F784}" dt="2023-07-01T12:16:25.860" v="180" actId="1076"/>
          <ac:spMkLst>
            <pc:docMk/>
            <pc:sldMk cId="2593621185" sldId="322"/>
            <ac:spMk id="744" creationId="{00000000-0000-0000-0000-000000000000}"/>
          </ac:spMkLst>
        </pc:spChg>
        <pc:spChg chg="del">
          <ac:chgData name="Miguel Rocha" userId="657be6b4ed1b5de7" providerId="LiveId" clId="{8A2B3223-9400-422C-9C9F-B4AEB527F784}" dt="2023-07-01T12:12:32.989" v="128" actId="478"/>
          <ac:spMkLst>
            <pc:docMk/>
            <pc:sldMk cId="2593621185" sldId="322"/>
            <ac:spMk id="745" creationId="{00000000-0000-0000-0000-000000000000}"/>
          </ac:spMkLst>
        </pc:spChg>
        <pc:picChg chg="del mod">
          <ac:chgData name="Miguel Rocha" userId="657be6b4ed1b5de7" providerId="LiveId" clId="{8A2B3223-9400-422C-9C9F-B4AEB527F784}" dt="2023-07-01T12:12:31.762" v="127" actId="478"/>
          <ac:picMkLst>
            <pc:docMk/>
            <pc:sldMk cId="2593621185" sldId="322"/>
            <ac:picMk id="3" creationId="{08BBE19F-CAED-DBBC-D15B-E414928838C2}"/>
          </ac:picMkLst>
        </pc:picChg>
        <pc:picChg chg="add del mod">
          <ac:chgData name="Miguel Rocha" userId="657be6b4ed1b5de7" providerId="LiveId" clId="{8A2B3223-9400-422C-9C9F-B4AEB527F784}" dt="2023-07-01T12:17:33" v="197" actId="478"/>
          <ac:picMkLst>
            <pc:docMk/>
            <pc:sldMk cId="2593621185" sldId="322"/>
            <ac:picMk id="8" creationId="{42CC2954-F0C8-1955-5136-2439002B76A4}"/>
          </ac:picMkLst>
        </pc:picChg>
        <pc:picChg chg="add del mod">
          <ac:chgData name="Miguel Rocha" userId="657be6b4ed1b5de7" providerId="LiveId" clId="{8A2B3223-9400-422C-9C9F-B4AEB527F784}" dt="2023-07-01T12:18:36.940" v="200" actId="1076"/>
          <ac:picMkLst>
            <pc:docMk/>
            <pc:sldMk cId="2593621185" sldId="322"/>
            <ac:picMk id="10" creationId="{94089913-222D-C69C-9A61-2FD8AA5334E9}"/>
          </ac:picMkLst>
        </pc:picChg>
      </pc:sldChg>
      <pc:sldChg chg="new del">
        <pc:chgData name="Miguel Rocha" userId="657be6b4ed1b5de7" providerId="LiveId" clId="{8A2B3223-9400-422C-9C9F-B4AEB527F784}" dt="2023-07-01T12:12:12.255" v="119" actId="680"/>
        <pc:sldMkLst>
          <pc:docMk/>
          <pc:sldMk cId="2095317426" sldId="323"/>
        </pc:sldMkLst>
      </pc:sldChg>
      <pc:sldMasterChg chg="delSldLayout">
        <pc:chgData name="Miguel Rocha" userId="657be6b4ed1b5de7" providerId="LiveId" clId="{8A2B3223-9400-422C-9C9F-B4AEB527F784}" dt="2023-07-01T12:12:21.963" v="122" actId="47"/>
        <pc:sldMasterMkLst>
          <pc:docMk/>
          <pc:sldMasterMk cId="0" sldId="2147483681"/>
        </pc:sldMasterMkLst>
        <pc:sldLayoutChg chg="del">
          <pc:chgData name="Miguel Rocha" userId="657be6b4ed1b5de7" providerId="LiveId" clId="{8A2B3223-9400-422C-9C9F-B4AEB527F784}" dt="2023-07-01T12:03:30.442" v="0" actId="47"/>
          <pc:sldLayoutMkLst>
            <pc:docMk/>
            <pc:sldMasterMk cId="0" sldId="2147483681"/>
            <pc:sldLayoutMk cId="0" sldId="2147483649"/>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52"/>
          </pc:sldLayoutMkLst>
        </pc:sldLayoutChg>
        <pc:sldLayoutChg chg="del">
          <pc:chgData name="Miguel Rocha" userId="657be6b4ed1b5de7" providerId="LiveId" clId="{8A2B3223-9400-422C-9C9F-B4AEB527F784}" dt="2023-07-01T12:10:06.223" v="115" actId="47"/>
          <pc:sldLayoutMkLst>
            <pc:docMk/>
            <pc:sldMasterMk cId="0" sldId="2147483681"/>
            <pc:sldLayoutMk cId="0" sldId="2147483653"/>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62"/>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69"/>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70"/>
          </pc:sldLayoutMkLst>
        </pc:sldLayoutChg>
        <pc:sldLayoutChg chg="del">
          <pc:chgData name="Miguel Rocha" userId="657be6b4ed1b5de7" providerId="LiveId" clId="{8A2B3223-9400-422C-9C9F-B4AEB527F784}" dt="2023-07-01T12:10:19.089" v="116" actId="47"/>
          <pc:sldLayoutMkLst>
            <pc:docMk/>
            <pc:sldMasterMk cId="0" sldId="2147483681"/>
            <pc:sldLayoutMk cId="0" sldId="2147483674"/>
          </pc:sldLayoutMkLst>
        </pc:sldLayoutChg>
        <pc:sldLayoutChg chg="del">
          <pc:chgData name="Miguel Rocha" userId="657be6b4ed1b5de7" providerId="LiveId" clId="{8A2B3223-9400-422C-9C9F-B4AEB527F784}" dt="2023-07-01T12:12:21.963" v="122" actId="47"/>
          <pc:sldLayoutMkLst>
            <pc:docMk/>
            <pc:sldMasterMk cId="0" sldId="2147483681"/>
            <pc:sldLayoutMk cId="0" sldId="2147483677"/>
          </pc:sldLayoutMkLst>
        </pc:sldLayoutChg>
      </pc:sldMasterChg>
    </pc:docChg>
  </pc:docChgLst>
</pc:chgInfo>
</file>

<file path=ppt/comments/modernComment_138_D22DD4BB.xml><?xml version="1.0" encoding="utf-8"?>
<p188:cmLst xmlns:a="http://schemas.openxmlformats.org/drawingml/2006/main" xmlns:r="http://schemas.openxmlformats.org/officeDocument/2006/relationships" xmlns:p188="http://schemas.microsoft.com/office/powerpoint/2018/8/main">
  <p188:cm id="{2256AB9B-8B71-40EA-8BC0-C9639208E433}" authorId="{F190AA76-1EBF-1128-1AE6-A8DAD16F7029}" created="2023-04-24T12:36:41.507">
    <ac:deMkLst xmlns:ac="http://schemas.microsoft.com/office/drawing/2013/main/command">
      <pc:docMk xmlns:pc="http://schemas.microsoft.com/office/powerpoint/2013/main/command"/>
      <pc:sldMk xmlns:pc="http://schemas.microsoft.com/office/powerpoint/2013/main/command" cId="3526218939" sldId="312"/>
      <ac:spMk id="6" creationId="{F8495C45-2DAD-50BE-05C2-E99735C0F540}"/>
    </ac:deMkLst>
    <p188:txBody>
      <a:bodyPr/>
      <a:lstStyle/>
      <a:p>
        <a:r>
          <a:rPr lang="en-GB"/>
          <a:t>inputs are not directly embedded in the SQL statement, which makes it difficult for attackers to inject malicious code. Instead, JDBI uses placeholders for user inputs, which are then bound to the statement at runtime, ensuring that the data is treated as data, not as part of the SQL command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B08DDE3D-5CAF-3E81-F2D9-830163EC3BC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GB"/>
              <a:t>333</a:t>
            </a:r>
          </a:p>
        </p:txBody>
      </p:sp>
      <p:sp>
        <p:nvSpPr>
          <p:cNvPr id="3" name="Marcador de Posição da Data 2">
            <a:extLst>
              <a:ext uri="{FF2B5EF4-FFF2-40B4-BE49-F238E27FC236}">
                <a16:creationId xmlns:a16="http://schemas.microsoft.com/office/drawing/2014/main" id="{87B87F4C-F8F1-8CDA-BA69-2514F12EE1D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1CDEB28A-BCFF-4530-A83D-3D8D380DC48C}" type="datetimeFigureOut">
              <a:rPr lang="en-GB" smtClean="0"/>
              <a:t>01/07/2023</a:t>
            </a:fld>
            <a:endParaRPr lang="en-GB"/>
          </a:p>
        </p:txBody>
      </p:sp>
      <p:sp>
        <p:nvSpPr>
          <p:cNvPr id="4" name="Marcador de Posição do Rodapé 3">
            <a:extLst>
              <a:ext uri="{FF2B5EF4-FFF2-40B4-BE49-F238E27FC236}">
                <a16:creationId xmlns:a16="http://schemas.microsoft.com/office/drawing/2014/main" id="{74F303DE-4B38-79AD-4D06-593327266BE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Marcador de Posição do Número do Diapositivo 4">
            <a:extLst>
              <a:ext uri="{FF2B5EF4-FFF2-40B4-BE49-F238E27FC236}">
                <a16:creationId xmlns:a16="http://schemas.microsoft.com/office/drawing/2014/main" id="{8B58127F-EEFC-135B-0C65-1C224EED9E31}"/>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21EF192-7838-4ED9-85AA-57C2AEF6544D}" type="slidenum">
              <a:rPr lang="en-GB" smtClean="0"/>
              <a:t>‹nº›</a:t>
            </a:fld>
            <a:endParaRPr lang="en-GB"/>
          </a:p>
        </p:txBody>
      </p:sp>
    </p:spTree>
    <p:extLst>
      <p:ext uri="{BB962C8B-B14F-4D97-AF65-F5344CB8AC3E}">
        <p14:creationId xmlns:p14="http://schemas.microsoft.com/office/powerpoint/2010/main" val="428532324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735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167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47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783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472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009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107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0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5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612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508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471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760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331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17030f7ab2_0_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17030f7ab2_0_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536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61526d799_0_15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161526d799_0_15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81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06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526d799_0_13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61526d799_0_13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09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98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7030f7ab2_0_222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7030f7ab2_0_222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6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9150" y="137187"/>
            <a:ext cx="9031450" cy="282372"/>
            <a:chOff x="69150" y="137187"/>
            <a:chExt cx="9031450" cy="282372"/>
          </a:xfrm>
        </p:grpSpPr>
        <p:cxnSp>
          <p:nvCxnSpPr>
            <p:cNvPr id="10" name="Google Shape;10;p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 name="Google Shape;15;p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234375" y="117804"/>
            <a:ext cx="256800" cy="256800"/>
            <a:chOff x="234375" y="110636"/>
            <a:chExt cx="256800" cy="256800"/>
          </a:xfrm>
        </p:grpSpPr>
        <p:sp>
          <p:nvSpPr>
            <p:cNvPr id="17" name="Google Shape;17;p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Google Shape;19;p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0" name="Google Shape;20;p2"/>
          <p:cNvGrpSpPr/>
          <p:nvPr/>
        </p:nvGrpSpPr>
        <p:grpSpPr>
          <a:xfrm>
            <a:off x="6760300" y="117804"/>
            <a:ext cx="2161200" cy="256800"/>
            <a:chOff x="6760300" y="96350"/>
            <a:chExt cx="2161200" cy="256800"/>
          </a:xfrm>
        </p:grpSpPr>
        <p:sp>
          <p:nvSpPr>
            <p:cNvPr id="21" name="Google Shape;21;p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8683881" y="115948"/>
              <a:ext cx="159362" cy="217605"/>
              <a:chOff x="2025348" y="3145361"/>
              <a:chExt cx="406327" cy="554831"/>
            </a:xfrm>
          </p:grpSpPr>
          <p:sp>
            <p:nvSpPr>
              <p:cNvPr id="23" name="Google Shape;23;p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25;p2"/>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Clr>
                <a:srgbClr val="191919"/>
              </a:buClr>
              <a:buSzPts val="5200"/>
              <a:buNone/>
              <a:defRPr sz="8500">
                <a:solidFill>
                  <a:srgbClr val="191919"/>
                </a:solidFill>
                <a:latin typeface="Chakra Petch Medium"/>
                <a:ea typeface="Chakra Petch Medium"/>
                <a:cs typeface="Chakra Petch Medium"/>
                <a:sym typeface="Chakra Petch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6" name="Google Shape;26;p2"/>
          <p:cNvSpPr txBox="1">
            <a:spLocks noGrp="1"/>
          </p:cNvSpPr>
          <p:nvPr>
            <p:ph type="subTitle" idx="1"/>
          </p:nvPr>
        </p:nvSpPr>
        <p:spPr>
          <a:xfrm>
            <a:off x="715250" y="3952400"/>
            <a:ext cx="7713600" cy="24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7" name="Google Shape;27;p2"/>
          <p:cNvSpPr/>
          <p:nvPr/>
        </p:nvSpPr>
        <p:spPr>
          <a:xfrm>
            <a:off x="0" y="-11775"/>
            <a:ext cx="0" cy="1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grpSp>
        <p:nvGrpSpPr>
          <p:cNvPr id="68" name="Google Shape;68;p5"/>
          <p:cNvGrpSpPr/>
          <p:nvPr/>
        </p:nvGrpSpPr>
        <p:grpSpPr>
          <a:xfrm>
            <a:off x="69150" y="137187"/>
            <a:ext cx="9031450" cy="282372"/>
            <a:chOff x="69150" y="137187"/>
            <a:chExt cx="9031450" cy="282372"/>
          </a:xfrm>
        </p:grpSpPr>
        <p:cxnSp>
          <p:nvCxnSpPr>
            <p:cNvPr id="69" name="Google Shape;69;p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74" name="Google Shape;74;p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5"/>
          <p:cNvGrpSpPr/>
          <p:nvPr/>
        </p:nvGrpSpPr>
        <p:grpSpPr>
          <a:xfrm>
            <a:off x="234375" y="117804"/>
            <a:ext cx="256800" cy="256800"/>
            <a:chOff x="234375" y="110636"/>
            <a:chExt cx="256800" cy="256800"/>
          </a:xfrm>
        </p:grpSpPr>
        <p:sp>
          <p:nvSpPr>
            <p:cNvPr id="76" name="Google Shape;76;p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 name="Google Shape;78;p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79" name="Google Shape;79;p5"/>
          <p:cNvGrpSpPr/>
          <p:nvPr/>
        </p:nvGrpSpPr>
        <p:grpSpPr>
          <a:xfrm>
            <a:off x="6760300" y="117804"/>
            <a:ext cx="2161200" cy="256800"/>
            <a:chOff x="6760300" y="96350"/>
            <a:chExt cx="2161200" cy="256800"/>
          </a:xfrm>
        </p:grpSpPr>
        <p:sp>
          <p:nvSpPr>
            <p:cNvPr id="80" name="Google Shape;80;p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5"/>
            <p:cNvGrpSpPr/>
            <p:nvPr/>
          </p:nvGrpSpPr>
          <p:grpSpPr>
            <a:xfrm>
              <a:off x="8683881" y="115948"/>
              <a:ext cx="159362" cy="217605"/>
              <a:chOff x="2025348" y="3145361"/>
              <a:chExt cx="406327" cy="554831"/>
            </a:xfrm>
          </p:grpSpPr>
          <p:sp>
            <p:nvSpPr>
              <p:cNvPr id="82" name="Google Shape;82;p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5"/>
          <p:cNvSpPr txBox="1">
            <a:spLocks noGrp="1"/>
          </p:cNvSpPr>
          <p:nvPr>
            <p:ph type="subTitle" idx="1"/>
          </p:nvPr>
        </p:nvSpPr>
        <p:spPr>
          <a:xfrm>
            <a:off x="897338" y="1992600"/>
            <a:ext cx="3390600" cy="44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5" name="Google Shape;85;p5"/>
          <p:cNvSpPr txBox="1">
            <a:spLocks noGrp="1"/>
          </p:cNvSpPr>
          <p:nvPr>
            <p:ph type="subTitle" idx="2"/>
          </p:nvPr>
        </p:nvSpPr>
        <p:spPr>
          <a:xfrm>
            <a:off x="4856037" y="1992600"/>
            <a:ext cx="3390600" cy="4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Chakra Petch Medium"/>
                <a:ea typeface="Chakra Petch Medium"/>
                <a:cs typeface="Chakra Petch Medium"/>
                <a:sym typeface="Chakra Petch Medium"/>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6" name="Google Shape;86;p5"/>
          <p:cNvSpPr txBox="1">
            <a:spLocks noGrp="1"/>
          </p:cNvSpPr>
          <p:nvPr>
            <p:ph type="subTitle" idx="3"/>
          </p:nvPr>
        </p:nvSpPr>
        <p:spPr>
          <a:xfrm>
            <a:off x="8973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5"/>
          <p:cNvSpPr txBox="1">
            <a:spLocks noGrp="1"/>
          </p:cNvSpPr>
          <p:nvPr>
            <p:ph type="subTitle" idx="4"/>
          </p:nvPr>
        </p:nvSpPr>
        <p:spPr>
          <a:xfrm>
            <a:off x="48560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grpSp>
        <p:nvGrpSpPr>
          <p:cNvPr id="145" name="Google Shape;145;p9"/>
          <p:cNvGrpSpPr/>
          <p:nvPr/>
        </p:nvGrpSpPr>
        <p:grpSpPr>
          <a:xfrm>
            <a:off x="69150" y="137187"/>
            <a:ext cx="9031450" cy="282372"/>
            <a:chOff x="69150" y="137187"/>
            <a:chExt cx="9031450" cy="282372"/>
          </a:xfrm>
        </p:grpSpPr>
        <p:cxnSp>
          <p:nvCxnSpPr>
            <p:cNvPr id="146" name="Google Shape;146;p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1" name="Google Shape;151;p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9"/>
          <p:cNvGrpSpPr/>
          <p:nvPr/>
        </p:nvGrpSpPr>
        <p:grpSpPr>
          <a:xfrm>
            <a:off x="234375" y="117804"/>
            <a:ext cx="256800" cy="256800"/>
            <a:chOff x="234375" y="110636"/>
            <a:chExt cx="256800" cy="256800"/>
          </a:xfrm>
        </p:grpSpPr>
        <p:sp>
          <p:nvSpPr>
            <p:cNvPr id="153" name="Google Shape;153;p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 name="Google Shape;155;p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56" name="Google Shape;156;p9"/>
          <p:cNvGrpSpPr/>
          <p:nvPr/>
        </p:nvGrpSpPr>
        <p:grpSpPr>
          <a:xfrm>
            <a:off x="6760300" y="117804"/>
            <a:ext cx="2161200" cy="256800"/>
            <a:chOff x="6760300" y="96350"/>
            <a:chExt cx="2161200" cy="256800"/>
          </a:xfrm>
        </p:grpSpPr>
        <p:sp>
          <p:nvSpPr>
            <p:cNvPr id="157" name="Google Shape;157;p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9"/>
            <p:cNvGrpSpPr/>
            <p:nvPr/>
          </p:nvGrpSpPr>
          <p:grpSpPr>
            <a:xfrm>
              <a:off x="8683881" y="115948"/>
              <a:ext cx="159362" cy="217605"/>
              <a:chOff x="2025348" y="3145361"/>
              <a:chExt cx="406327" cy="554831"/>
            </a:xfrm>
          </p:grpSpPr>
          <p:sp>
            <p:nvSpPr>
              <p:cNvPr id="159" name="Google Shape;159;p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 name="Google Shape;161;p9"/>
          <p:cNvSpPr txBox="1">
            <a:spLocks noGrp="1"/>
          </p:cNvSpPr>
          <p:nvPr>
            <p:ph type="title"/>
          </p:nvPr>
        </p:nvSpPr>
        <p:spPr>
          <a:xfrm>
            <a:off x="715100" y="1547575"/>
            <a:ext cx="4661100" cy="648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9"/>
          <p:cNvSpPr txBox="1">
            <a:spLocks noGrp="1"/>
          </p:cNvSpPr>
          <p:nvPr>
            <p:ph type="subTitle" idx="1"/>
          </p:nvPr>
        </p:nvSpPr>
        <p:spPr>
          <a:xfrm>
            <a:off x="715100" y="2305922"/>
            <a:ext cx="4661100" cy="12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grpSp>
        <p:nvGrpSpPr>
          <p:cNvPr id="164" name="Google Shape;164;p10"/>
          <p:cNvGrpSpPr/>
          <p:nvPr/>
        </p:nvGrpSpPr>
        <p:grpSpPr>
          <a:xfrm>
            <a:off x="69150" y="137187"/>
            <a:ext cx="9031450" cy="282372"/>
            <a:chOff x="69150" y="137187"/>
            <a:chExt cx="9031450" cy="282372"/>
          </a:xfrm>
        </p:grpSpPr>
        <p:cxnSp>
          <p:nvCxnSpPr>
            <p:cNvPr id="165" name="Google Shape;165;p1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1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1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70" name="Google Shape;170;p1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0"/>
          <p:cNvGrpSpPr/>
          <p:nvPr/>
        </p:nvGrpSpPr>
        <p:grpSpPr>
          <a:xfrm>
            <a:off x="234375" y="117804"/>
            <a:ext cx="256800" cy="256800"/>
            <a:chOff x="234375" y="110636"/>
            <a:chExt cx="256800" cy="256800"/>
          </a:xfrm>
        </p:grpSpPr>
        <p:sp>
          <p:nvSpPr>
            <p:cNvPr id="172" name="Google Shape;172;p1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 name="Google Shape;174;p1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75" name="Google Shape;175;p10"/>
          <p:cNvGrpSpPr/>
          <p:nvPr/>
        </p:nvGrpSpPr>
        <p:grpSpPr>
          <a:xfrm>
            <a:off x="6760300" y="117804"/>
            <a:ext cx="2161200" cy="256800"/>
            <a:chOff x="6760300" y="96350"/>
            <a:chExt cx="2161200" cy="256800"/>
          </a:xfrm>
        </p:grpSpPr>
        <p:sp>
          <p:nvSpPr>
            <p:cNvPr id="176" name="Google Shape;176;p1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10"/>
            <p:cNvGrpSpPr/>
            <p:nvPr/>
          </p:nvGrpSpPr>
          <p:grpSpPr>
            <a:xfrm>
              <a:off x="8683881" y="115948"/>
              <a:ext cx="159362" cy="217605"/>
              <a:chOff x="2025348" y="3145361"/>
              <a:chExt cx="406327" cy="554831"/>
            </a:xfrm>
          </p:grpSpPr>
          <p:sp>
            <p:nvSpPr>
              <p:cNvPr id="178" name="Google Shape;178;p1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10"/>
          <p:cNvSpPr txBox="1">
            <a:spLocks noGrp="1"/>
          </p:cNvSpPr>
          <p:nvPr>
            <p:ph type="title"/>
          </p:nvPr>
        </p:nvSpPr>
        <p:spPr>
          <a:xfrm>
            <a:off x="715100" y="4044450"/>
            <a:ext cx="7713900" cy="5640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2"/>
        <p:cNvGrpSpPr/>
        <p:nvPr/>
      </p:nvGrpSpPr>
      <p:grpSpPr>
        <a:xfrm>
          <a:off x="0" y="0"/>
          <a:ext cx="0" cy="0"/>
          <a:chOff x="0" y="0"/>
          <a:chExt cx="0" cy="0"/>
        </a:xfrm>
      </p:grpSpPr>
      <p:grpSp>
        <p:nvGrpSpPr>
          <p:cNvPr id="253" name="Google Shape;253;p15"/>
          <p:cNvGrpSpPr/>
          <p:nvPr/>
        </p:nvGrpSpPr>
        <p:grpSpPr>
          <a:xfrm>
            <a:off x="69150" y="137187"/>
            <a:ext cx="9031450" cy="282372"/>
            <a:chOff x="69150" y="137187"/>
            <a:chExt cx="9031450" cy="282372"/>
          </a:xfrm>
        </p:grpSpPr>
        <p:cxnSp>
          <p:nvCxnSpPr>
            <p:cNvPr id="254" name="Google Shape;254;p1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1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1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1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1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59" name="Google Shape;259;p1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5"/>
          <p:cNvGrpSpPr/>
          <p:nvPr/>
        </p:nvGrpSpPr>
        <p:grpSpPr>
          <a:xfrm>
            <a:off x="234375" y="117804"/>
            <a:ext cx="256800" cy="256800"/>
            <a:chOff x="234375" y="110636"/>
            <a:chExt cx="256800" cy="256800"/>
          </a:xfrm>
        </p:grpSpPr>
        <p:sp>
          <p:nvSpPr>
            <p:cNvPr id="261" name="Google Shape;261;p1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1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15"/>
          <p:cNvGrpSpPr/>
          <p:nvPr/>
        </p:nvGrpSpPr>
        <p:grpSpPr>
          <a:xfrm>
            <a:off x="6760300" y="117804"/>
            <a:ext cx="2161200" cy="256800"/>
            <a:chOff x="6760300" y="96350"/>
            <a:chExt cx="2161200" cy="256800"/>
          </a:xfrm>
        </p:grpSpPr>
        <p:sp>
          <p:nvSpPr>
            <p:cNvPr id="265" name="Google Shape;265;p1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15"/>
            <p:cNvGrpSpPr/>
            <p:nvPr/>
          </p:nvGrpSpPr>
          <p:grpSpPr>
            <a:xfrm>
              <a:off x="8683881" y="115948"/>
              <a:ext cx="159362" cy="217605"/>
              <a:chOff x="2025348" y="3145361"/>
              <a:chExt cx="406327" cy="554831"/>
            </a:xfrm>
          </p:grpSpPr>
          <p:sp>
            <p:nvSpPr>
              <p:cNvPr id="267" name="Google Shape;267;p1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15"/>
          <p:cNvSpPr txBox="1">
            <a:spLocks noGrp="1"/>
          </p:cNvSpPr>
          <p:nvPr>
            <p:ph type="subTitle" idx="1"/>
          </p:nvPr>
        </p:nvSpPr>
        <p:spPr>
          <a:xfrm>
            <a:off x="1844400" y="2739675"/>
            <a:ext cx="5455200" cy="6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1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1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425"/>
        <p:cNvGrpSpPr/>
        <p:nvPr/>
      </p:nvGrpSpPr>
      <p:grpSpPr>
        <a:xfrm>
          <a:off x="0" y="0"/>
          <a:ext cx="0" cy="0"/>
          <a:chOff x="0" y="0"/>
          <a:chExt cx="0" cy="0"/>
        </a:xfrm>
      </p:grpSpPr>
      <p:grpSp>
        <p:nvGrpSpPr>
          <p:cNvPr id="426" name="Google Shape;426;p22"/>
          <p:cNvGrpSpPr/>
          <p:nvPr/>
        </p:nvGrpSpPr>
        <p:grpSpPr>
          <a:xfrm>
            <a:off x="69150" y="137187"/>
            <a:ext cx="9031450" cy="282372"/>
            <a:chOff x="69150" y="137187"/>
            <a:chExt cx="9031450" cy="282372"/>
          </a:xfrm>
        </p:grpSpPr>
        <p:cxnSp>
          <p:nvCxnSpPr>
            <p:cNvPr id="427" name="Google Shape;427;p2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2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9" name="Google Shape;429;p2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0" name="Google Shape;430;p2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2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32" name="Google Shape;432;p2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2"/>
          <p:cNvGrpSpPr/>
          <p:nvPr/>
        </p:nvGrpSpPr>
        <p:grpSpPr>
          <a:xfrm>
            <a:off x="234375" y="117804"/>
            <a:ext cx="256800" cy="256800"/>
            <a:chOff x="234375" y="110636"/>
            <a:chExt cx="256800" cy="256800"/>
          </a:xfrm>
        </p:grpSpPr>
        <p:sp>
          <p:nvSpPr>
            <p:cNvPr id="434" name="Google Shape;434;p2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6" name="Google Shape;436;p2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37" name="Google Shape;437;p22"/>
          <p:cNvGrpSpPr/>
          <p:nvPr/>
        </p:nvGrpSpPr>
        <p:grpSpPr>
          <a:xfrm>
            <a:off x="6760300" y="117804"/>
            <a:ext cx="2161200" cy="256800"/>
            <a:chOff x="6760300" y="96350"/>
            <a:chExt cx="2161200" cy="256800"/>
          </a:xfrm>
        </p:grpSpPr>
        <p:sp>
          <p:nvSpPr>
            <p:cNvPr id="438" name="Google Shape;438;p2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22"/>
            <p:cNvGrpSpPr/>
            <p:nvPr/>
          </p:nvGrpSpPr>
          <p:grpSpPr>
            <a:xfrm>
              <a:off x="8683881" y="115948"/>
              <a:ext cx="159362" cy="217605"/>
              <a:chOff x="2025348" y="3145361"/>
              <a:chExt cx="406327" cy="554831"/>
            </a:xfrm>
          </p:grpSpPr>
          <p:sp>
            <p:nvSpPr>
              <p:cNvPr id="440" name="Google Shape;440;p2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2" name="Google Shape;442;p22"/>
          <p:cNvSpPr txBox="1">
            <a:spLocks noGrp="1"/>
          </p:cNvSpPr>
          <p:nvPr>
            <p:ph type="title"/>
          </p:nvPr>
        </p:nvSpPr>
        <p:spPr>
          <a:xfrm>
            <a:off x="715100" y="2371250"/>
            <a:ext cx="53265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443" name="Google Shape;443;p22"/>
          <p:cNvSpPr txBox="1">
            <a:spLocks noGrp="1"/>
          </p:cNvSpPr>
          <p:nvPr>
            <p:ph type="title" idx="2" hasCustomPrompt="1"/>
          </p:nvPr>
        </p:nvSpPr>
        <p:spPr>
          <a:xfrm>
            <a:off x="715100" y="1300850"/>
            <a:ext cx="31509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444" name="Google Shape;444;p22"/>
          <p:cNvSpPr txBox="1">
            <a:spLocks noGrp="1"/>
          </p:cNvSpPr>
          <p:nvPr>
            <p:ph type="subTitle" idx="1"/>
          </p:nvPr>
        </p:nvSpPr>
        <p:spPr>
          <a:xfrm>
            <a:off x="715100" y="3545975"/>
            <a:ext cx="5326500" cy="3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545"/>
        <p:cNvGrpSpPr/>
        <p:nvPr/>
      </p:nvGrpSpPr>
      <p:grpSpPr>
        <a:xfrm>
          <a:off x="0" y="0"/>
          <a:ext cx="0" cy="0"/>
          <a:chOff x="0" y="0"/>
          <a:chExt cx="0" cy="0"/>
        </a:xfrm>
      </p:grpSpPr>
      <p:grpSp>
        <p:nvGrpSpPr>
          <p:cNvPr id="546" name="Google Shape;546;p28"/>
          <p:cNvGrpSpPr/>
          <p:nvPr/>
        </p:nvGrpSpPr>
        <p:grpSpPr>
          <a:xfrm>
            <a:off x="69150" y="137187"/>
            <a:ext cx="9031450" cy="282372"/>
            <a:chOff x="69150" y="137187"/>
            <a:chExt cx="9031450" cy="282372"/>
          </a:xfrm>
        </p:grpSpPr>
        <p:cxnSp>
          <p:nvCxnSpPr>
            <p:cNvPr id="547" name="Google Shape;547;p2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2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9" name="Google Shape;549;p2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2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2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52" name="Google Shape;552;p2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8"/>
          <p:cNvGrpSpPr/>
          <p:nvPr/>
        </p:nvGrpSpPr>
        <p:grpSpPr>
          <a:xfrm>
            <a:off x="234375" y="117804"/>
            <a:ext cx="256800" cy="256800"/>
            <a:chOff x="234375" y="110636"/>
            <a:chExt cx="256800" cy="256800"/>
          </a:xfrm>
        </p:grpSpPr>
        <p:sp>
          <p:nvSpPr>
            <p:cNvPr id="554" name="Google Shape;554;p2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6" name="Google Shape;556;p2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557" name="Google Shape;557;p28"/>
          <p:cNvSpPr txBox="1">
            <a:spLocks noGrp="1"/>
          </p:cNvSpPr>
          <p:nvPr>
            <p:ph type="subTitle" idx="1"/>
          </p:nvPr>
        </p:nvSpPr>
        <p:spPr>
          <a:xfrm>
            <a:off x="721000" y="1893600"/>
            <a:ext cx="3931800" cy="135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a:p>
        </p:txBody>
      </p:sp>
      <p:sp>
        <p:nvSpPr>
          <p:cNvPr id="558" name="Google Shape;55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9" name="Google Shape;559;p28"/>
          <p:cNvGrpSpPr/>
          <p:nvPr/>
        </p:nvGrpSpPr>
        <p:grpSpPr>
          <a:xfrm>
            <a:off x="6760300" y="117804"/>
            <a:ext cx="2161200" cy="256800"/>
            <a:chOff x="6760300" y="96350"/>
            <a:chExt cx="2161200" cy="256800"/>
          </a:xfrm>
        </p:grpSpPr>
        <p:sp>
          <p:nvSpPr>
            <p:cNvPr id="560" name="Google Shape;560;p2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28"/>
            <p:cNvGrpSpPr/>
            <p:nvPr/>
          </p:nvGrpSpPr>
          <p:grpSpPr>
            <a:xfrm>
              <a:off x="8683881" y="115948"/>
              <a:ext cx="159362" cy="217605"/>
              <a:chOff x="2025348" y="3145361"/>
              <a:chExt cx="406327" cy="554831"/>
            </a:xfrm>
          </p:grpSpPr>
          <p:sp>
            <p:nvSpPr>
              <p:cNvPr id="562" name="Google Shape;562;p2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23696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1pPr>
            <a:lvl2pPr lvl="1"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2pPr>
            <a:lvl3pPr lvl="2"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3pPr>
            <a:lvl4pPr lvl="3"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4pPr>
            <a:lvl5pPr lvl="4"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5pPr>
            <a:lvl6pPr lvl="5"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6pPr>
            <a:lvl7pPr lvl="6"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7pPr>
            <a:lvl8pPr lvl="7"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8pPr>
            <a:lvl9pPr lvl="8" algn="ctr" rtl="0">
              <a:spcBef>
                <a:spcPts val="0"/>
              </a:spcBef>
              <a:spcAft>
                <a:spcPts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Code"/>
              <a:buChar char="●"/>
              <a:defRPr>
                <a:solidFill>
                  <a:schemeClr val="dk1"/>
                </a:solidFill>
                <a:latin typeface="Fira Code"/>
                <a:ea typeface="Fira Code"/>
                <a:cs typeface="Fira Code"/>
                <a:sym typeface="Fira Code"/>
              </a:defRPr>
            </a:lvl1pPr>
            <a:lvl2pPr marL="914400" lvl="1"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2pPr>
            <a:lvl3pPr marL="1371600" lvl="2"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3pPr>
            <a:lvl4pPr marL="1828800" lvl="3"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4pPr>
            <a:lvl5pPr marL="2286000" lvl="4"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5pPr>
            <a:lvl6pPr marL="2743200" lvl="5"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6pPr>
            <a:lvl7pPr marL="3200400" lvl="6"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7pPr>
            <a:lvl8pPr marL="3657600" lvl="7" indent="-317500">
              <a:lnSpc>
                <a:spcPct val="115000"/>
              </a:lnSpc>
              <a:spcBef>
                <a:spcPts val="1600"/>
              </a:spcBef>
              <a:spcAft>
                <a:spcPts val="0"/>
              </a:spcAft>
              <a:buClr>
                <a:schemeClr val="dk1"/>
              </a:buClr>
              <a:buSzPts val="1400"/>
              <a:buFont typeface="Fira Code"/>
              <a:buChar char="○"/>
              <a:defRPr>
                <a:solidFill>
                  <a:schemeClr val="dk1"/>
                </a:solidFill>
                <a:latin typeface="Fira Code"/>
                <a:ea typeface="Fira Code"/>
                <a:cs typeface="Fira Code"/>
                <a:sym typeface="Fira Code"/>
              </a:defRPr>
            </a:lvl8pPr>
            <a:lvl9pPr marL="4114800" lvl="8" indent="-317500">
              <a:lnSpc>
                <a:spcPct val="115000"/>
              </a:lnSpc>
              <a:spcBef>
                <a:spcPts val="1600"/>
              </a:spcBef>
              <a:spcAft>
                <a:spcPts val="1600"/>
              </a:spcAft>
              <a:buClr>
                <a:schemeClr val="dk1"/>
              </a:buClr>
              <a:buSzPts val="1400"/>
              <a:buFont typeface="Fira Code"/>
              <a:buChar char="■"/>
              <a:defRPr>
                <a:solidFill>
                  <a:schemeClr val="dk1"/>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58" r:id="rId5"/>
    <p:sldLayoutId id="2147483661" r:id="rId6"/>
    <p:sldLayoutId id="2147483668"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38_D22DD4BB.xml"/><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6"/>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p>
            <a:r>
              <a:rPr lang="en-GB" sz="4500" dirty="0">
                <a:ea typeface="Calibri Light"/>
              </a:rPr>
              <a:t>IoT System for pH Monitoring in Industrial Facilities</a:t>
            </a:r>
            <a:endParaRPr lang="en-US" dirty="0"/>
          </a:p>
          <a:p>
            <a:pPr marL="0" lvl="0" indent="0" algn="l" rtl="0">
              <a:spcBef>
                <a:spcPts val="1500"/>
              </a:spcBef>
              <a:spcAft>
                <a:spcPts val="0"/>
              </a:spcAft>
              <a:buNone/>
            </a:pPr>
            <a:r>
              <a:rPr lang="en-GB" sz="2000" dirty="0"/>
              <a:t>Pedro Silva nº47128 &amp; Miguel Rocha nº47185</a:t>
            </a:r>
            <a:br>
              <a:rPr lang="en-GB" sz="2000" dirty="0"/>
            </a:br>
            <a:br>
              <a:rPr lang="en-GB" sz="2000" dirty="0"/>
            </a:br>
            <a:r>
              <a:rPr lang="en-GB" sz="2000" dirty="0"/>
              <a:t>Supervised by: Professor Rui Duarte</a:t>
            </a:r>
            <a:endParaRPr lang="en-GB" sz="2000" dirty="0">
              <a:solidFill>
                <a:schemeClr val="accent1"/>
              </a:solidFill>
            </a:endParaRPr>
          </a:p>
        </p:txBody>
      </p:sp>
      <p:sp>
        <p:nvSpPr>
          <p:cNvPr id="666" name="Google Shape;666;p36"/>
          <p:cNvSpPr txBox="1">
            <a:spLocks noGrp="1"/>
          </p:cNvSpPr>
          <p:nvPr>
            <p:ph type="subTitle" idx="1"/>
          </p:nvPr>
        </p:nvSpPr>
        <p:spPr>
          <a:xfrm>
            <a:off x="586462" y="4179395"/>
            <a:ext cx="7713600" cy="2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Instituto Superior de </a:t>
            </a:r>
            <a:r>
              <a:rPr lang="en-GB" dirty="0" err="1"/>
              <a:t>Engenharia</a:t>
            </a:r>
            <a:r>
              <a:rPr lang="en-GB" dirty="0"/>
              <a:t> de Lisboa (ISEL)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Engenharia</a:t>
            </a:r>
            <a:r>
              <a:rPr lang="en-GB" dirty="0"/>
              <a:t> </a:t>
            </a:r>
            <a:r>
              <a:rPr lang="en-GB" dirty="0" err="1"/>
              <a:t>Informática</a:t>
            </a:r>
            <a:r>
              <a:rPr lang="en-GB" dirty="0"/>
              <a:t> e de </a:t>
            </a:r>
            <a:r>
              <a:rPr lang="en-GB" dirty="0" err="1"/>
              <a:t>computadores</a:t>
            </a:r>
            <a:r>
              <a:rPr lang="en-GB" dirty="0"/>
              <a:t> (LEIC)</a:t>
            </a:r>
            <a:endParaRPr lang="en-GB" dirty="0">
              <a:solidFill>
                <a:schemeClr val="lt1"/>
              </a:solidFill>
              <a:highlight>
                <a:schemeClr val="dk1"/>
              </a:highlight>
            </a:endParaRPr>
          </a:p>
        </p:txBody>
      </p:sp>
      <p:grpSp>
        <p:nvGrpSpPr>
          <p:cNvPr id="667" name="Google Shape;667;p36"/>
          <p:cNvGrpSpPr/>
          <p:nvPr/>
        </p:nvGrpSpPr>
        <p:grpSpPr>
          <a:xfrm>
            <a:off x="7587247" y="2888719"/>
            <a:ext cx="378215" cy="598023"/>
            <a:chOff x="1654675" y="1997765"/>
            <a:chExt cx="445587" cy="704551"/>
          </a:xfrm>
        </p:grpSpPr>
        <p:sp>
          <p:nvSpPr>
            <p:cNvPr id="668" name="Google Shape;668;p36"/>
            <p:cNvSpPr/>
            <p:nvPr/>
          </p:nvSpPr>
          <p:spPr>
            <a:xfrm>
              <a:off x="1655926" y="1998979"/>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ixaDeTexto 2">
            <a:extLst>
              <a:ext uri="{FF2B5EF4-FFF2-40B4-BE49-F238E27FC236}">
                <a16:creationId xmlns:a16="http://schemas.microsoft.com/office/drawing/2014/main" id="{AEDF0947-720B-D66B-0581-E6D1B9BE7F68}"/>
              </a:ext>
            </a:extLst>
          </p:cNvPr>
          <p:cNvSpPr txBox="1"/>
          <p:nvPr/>
        </p:nvSpPr>
        <p:spPr>
          <a:xfrm>
            <a:off x="8428750" y="98559"/>
            <a:ext cx="184731" cy="307777"/>
          </a:xfrm>
          <a:prstGeom prst="rect">
            <a:avLst/>
          </a:prstGeom>
          <a:noFill/>
        </p:spPr>
        <p:txBody>
          <a:bodyPr wrap="none" rtlCol="0">
            <a:spAutoFit/>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7"/>
          <p:cNvSpPr txBox="1">
            <a:spLocks noGrp="1"/>
          </p:cNvSpPr>
          <p:nvPr>
            <p:ph type="subTitle" idx="1"/>
          </p:nvPr>
        </p:nvSpPr>
        <p:spPr>
          <a:xfrm>
            <a:off x="553322" y="1647048"/>
            <a:ext cx="6370657" cy="20230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t>Technologies Used</a:t>
            </a:r>
            <a:r>
              <a:rPr lang="en-GB" dirty="0"/>
              <a:t>:</a:t>
            </a:r>
          </a:p>
          <a:p>
            <a:pPr marL="482600" indent="-342900">
              <a:buFont typeface="Wingdings"/>
              <a:buChar char="§"/>
            </a:pPr>
            <a:r>
              <a:rPr lang="en-US" dirty="0"/>
              <a:t>Postgres SQL:</a:t>
            </a:r>
            <a:r>
              <a:rPr lang="en-US" sz="1600" dirty="0"/>
              <a:t> </a:t>
            </a:r>
            <a:r>
              <a:rPr lang="en-US" sz="1400" dirty="0"/>
              <a:t>support for complex queries</a:t>
            </a:r>
          </a:p>
          <a:p>
            <a:pPr marL="482600" indent="-342900">
              <a:buFont typeface="Wingdings"/>
              <a:buChar char="§"/>
            </a:pPr>
            <a:r>
              <a:rPr lang="en-US" dirty="0" err="1"/>
              <a:t>InfluxDB</a:t>
            </a:r>
            <a:r>
              <a:rPr lang="en-US" dirty="0"/>
              <a:t>:</a:t>
            </a:r>
            <a:r>
              <a:rPr lang="en-GB" sz="1600" dirty="0"/>
              <a:t> </a:t>
            </a:r>
            <a:r>
              <a:rPr lang="en-GB" sz="1400" dirty="0"/>
              <a:t>retrieve substantial amounts of data at a high speed.</a:t>
            </a:r>
            <a:endParaRPr lang="en-US" sz="1400" dirty="0">
              <a:highlight>
                <a:srgbClr val="FFFF00"/>
              </a:highlight>
            </a:endParaRPr>
          </a:p>
          <a:p>
            <a:pPr marL="482600" indent="-342900">
              <a:buFont typeface="Wingdings"/>
              <a:buChar char="§"/>
            </a:pPr>
            <a:r>
              <a:rPr lang="en-US" dirty="0"/>
              <a:t>Kotlin with Spring Boot framework for Backend Server</a:t>
            </a:r>
            <a:r>
              <a:rPr lang="en-US" sz="1600" dirty="0"/>
              <a:t>: </a:t>
            </a:r>
            <a:r>
              <a:rPr lang="en-US" sz="1400" dirty="0"/>
              <a:t>powerful framework to implement Rest APIs</a:t>
            </a:r>
          </a:p>
        </p:txBody>
      </p:sp>
      <p:grpSp>
        <p:nvGrpSpPr>
          <p:cNvPr id="1780" name="Google Shape;1780;p67"/>
          <p:cNvGrpSpPr/>
          <p:nvPr/>
        </p:nvGrpSpPr>
        <p:grpSpPr>
          <a:xfrm>
            <a:off x="6078640" y="4222898"/>
            <a:ext cx="1790275" cy="814043"/>
            <a:chOff x="1654675" y="1997765"/>
            <a:chExt cx="2109179" cy="959051"/>
          </a:xfrm>
        </p:grpSpPr>
        <p:sp>
          <p:nvSpPr>
            <p:cNvPr id="1781" name="Google Shape;1781;p67"/>
            <p:cNvSpPr/>
            <p:nvPr/>
          </p:nvSpPr>
          <p:spPr>
            <a:xfrm>
              <a:off x="3323197" y="2253480"/>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m 6" descr="Uma imagem com desenho vetorial&#10;&#10;Descrição gerada automaticamente">
            <a:extLst>
              <a:ext uri="{FF2B5EF4-FFF2-40B4-BE49-F238E27FC236}">
                <a16:creationId xmlns:a16="http://schemas.microsoft.com/office/drawing/2014/main" id="{BD833414-2674-512C-1790-B966A16B0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4318" y="835841"/>
            <a:ext cx="856360" cy="856360"/>
          </a:xfrm>
          <a:prstGeom prst="rect">
            <a:avLst/>
          </a:prstGeom>
        </p:spPr>
      </p:pic>
      <p:pic>
        <p:nvPicPr>
          <p:cNvPr id="8" name="Imagem 7">
            <a:extLst>
              <a:ext uri="{FF2B5EF4-FFF2-40B4-BE49-F238E27FC236}">
                <a16:creationId xmlns:a16="http://schemas.microsoft.com/office/drawing/2014/main" id="{684D4E06-D5E7-FAAC-CE02-51B01406DD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0773" y="3356981"/>
            <a:ext cx="563449" cy="563449"/>
          </a:xfrm>
          <a:prstGeom prst="rect">
            <a:avLst/>
          </a:prstGeom>
        </p:spPr>
      </p:pic>
      <p:pic>
        <p:nvPicPr>
          <p:cNvPr id="9" name="Marcador de Posição de Conteúdo 4" descr="Uma imagem com logótipo&#10;&#10;Descrição gerada automaticamente">
            <a:extLst>
              <a:ext uri="{FF2B5EF4-FFF2-40B4-BE49-F238E27FC236}">
                <a16:creationId xmlns:a16="http://schemas.microsoft.com/office/drawing/2014/main" id="{4E69A308-FF78-886A-C797-CCCE896845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4885" y="2496425"/>
            <a:ext cx="1249820" cy="656155"/>
          </a:xfrm>
          <a:prstGeom prst="rect">
            <a:avLst/>
          </a:prstGeom>
        </p:spPr>
      </p:pic>
      <p:pic>
        <p:nvPicPr>
          <p:cNvPr id="12" name="Imagem 11" descr="Uma imagem com texto&#10;&#10;Descrição gerada automaticamente">
            <a:extLst>
              <a:ext uri="{FF2B5EF4-FFF2-40B4-BE49-F238E27FC236}">
                <a16:creationId xmlns:a16="http://schemas.microsoft.com/office/drawing/2014/main" id="{357A92DA-C94C-C5CE-C1E6-D8ADF5C5F482}"/>
              </a:ext>
            </a:extLst>
          </p:cNvPr>
          <p:cNvPicPr>
            <a:picLocks noChangeAspect="1"/>
          </p:cNvPicPr>
          <p:nvPr/>
        </p:nvPicPr>
        <p:blipFill>
          <a:blip r:embed="rId7"/>
          <a:stretch>
            <a:fillRect/>
          </a:stretch>
        </p:blipFill>
        <p:spPr>
          <a:xfrm>
            <a:off x="6766629" y="1529479"/>
            <a:ext cx="2759401" cy="1023278"/>
          </a:xfrm>
          <a:prstGeom prst="rect">
            <a:avLst/>
          </a:prstGeom>
        </p:spPr>
      </p:pic>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446676"/>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a:t>
            </a:r>
            <a:r>
              <a:rPr lang="pt-PT" dirty="0" err="1"/>
              <a:t>Backend</a:t>
            </a:r>
            <a:endParaRPr lang="pt-PT" dirty="0"/>
          </a:p>
        </p:txBody>
      </p:sp>
    </p:spTree>
    <p:extLst>
      <p:ext uri="{BB962C8B-B14F-4D97-AF65-F5344CB8AC3E}">
        <p14:creationId xmlns:p14="http://schemas.microsoft.com/office/powerpoint/2010/main" val="352621893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pic>
        <p:nvPicPr>
          <p:cNvPr id="1026" name="Picture 2">
            <a:extLst>
              <a:ext uri="{FF2B5EF4-FFF2-40B4-BE49-F238E27FC236}">
                <a16:creationId xmlns:a16="http://schemas.microsoft.com/office/drawing/2014/main" id="{3794E7A6-EC72-D5B4-A6E3-58A7CC4FA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207" y="2400923"/>
            <a:ext cx="3717074" cy="1477299"/>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732671"/>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Background – </a:t>
            </a:r>
            <a:r>
              <a:rPr lang="pt-PT" dirty="0" err="1"/>
              <a:t>Comunication</a:t>
            </a:r>
            <a:r>
              <a:rPr lang="pt-PT" dirty="0"/>
              <a:t> </a:t>
            </a:r>
            <a:r>
              <a:rPr lang="pt-PT" dirty="0" err="1"/>
              <a:t>Protocols</a:t>
            </a:r>
            <a:endParaRPr lang="pt-PT" dirty="0"/>
          </a:p>
        </p:txBody>
      </p:sp>
      <p:pic>
        <p:nvPicPr>
          <p:cNvPr id="15" name="Imagem 14" descr="Uma imagem com texto, file, diagrama, Tipo de letra&#10;&#10;Descrição gerada automaticamente">
            <a:extLst>
              <a:ext uri="{FF2B5EF4-FFF2-40B4-BE49-F238E27FC236}">
                <a16:creationId xmlns:a16="http://schemas.microsoft.com/office/drawing/2014/main" id="{D91A86C3-73C0-47B1-B7AF-3AE6306516FE}"/>
              </a:ext>
            </a:extLst>
          </p:cNvPr>
          <p:cNvPicPr>
            <a:picLocks noChangeAspect="1"/>
          </p:cNvPicPr>
          <p:nvPr/>
        </p:nvPicPr>
        <p:blipFill>
          <a:blip r:embed="rId4"/>
          <a:stretch>
            <a:fillRect/>
          </a:stretch>
        </p:blipFill>
        <p:spPr>
          <a:xfrm>
            <a:off x="89210" y="1850182"/>
            <a:ext cx="4955849" cy="2873759"/>
          </a:xfrm>
          <a:prstGeom prst="rect">
            <a:avLst/>
          </a:prstGeom>
        </p:spPr>
      </p:pic>
    </p:spTree>
    <p:extLst>
      <p:ext uri="{BB962C8B-B14F-4D97-AF65-F5344CB8AC3E}">
        <p14:creationId xmlns:p14="http://schemas.microsoft.com/office/powerpoint/2010/main" val="236515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67"/>
          <p:cNvSpPr txBox="1">
            <a:spLocks noGrp="1"/>
          </p:cNvSpPr>
          <p:nvPr>
            <p:ph type="subTitle" idx="1"/>
          </p:nvPr>
        </p:nvSpPr>
        <p:spPr>
          <a:xfrm>
            <a:off x="420881" y="2204405"/>
            <a:ext cx="4955737" cy="9514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dirty="0"/>
              <a:t>Technologies Used</a:t>
            </a:r>
            <a:r>
              <a:rPr lang="en-GB" dirty="0"/>
              <a:t>:</a:t>
            </a:r>
          </a:p>
          <a:p>
            <a:pPr marL="285750" indent="-285750">
              <a:buFont typeface="Arial" panose="020B0604020202020204" pitchFamily="34" charset="0"/>
              <a:buChar char="•"/>
            </a:pPr>
            <a:r>
              <a:rPr lang="en-GB" dirty="0"/>
              <a:t>React (Frontend): simple and powerful framework for frontend development</a:t>
            </a:r>
          </a:p>
          <a:p>
            <a:pPr marL="285750" indent="-285750">
              <a:buFont typeface="Arial" panose="020B0604020202020204" pitchFamily="34" charset="0"/>
              <a:buChar char="•"/>
            </a:pPr>
            <a:r>
              <a:rPr lang="en-GB" dirty="0"/>
              <a:t>React-Bootstrap (Frontend): built in </a:t>
            </a:r>
            <a:r>
              <a:rPr lang="en-GB" dirty="0">
                <a:solidFill>
                  <a:srgbClr val="000000"/>
                </a:solidFill>
              </a:rPr>
              <a:t>harmonious </a:t>
            </a:r>
            <a:r>
              <a:rPr lang="en-GB" dirty="0"/>
              <a:t>JavaScript elements</a:t>
            </a:r>
            <a:endParaRPr lang="en-GB" dirty="0">
              <a:solidFill>
                <a:srgbClr val="000000"/>
              </a:solidFill>
            </a:endParaRPr>
          </a:p>
          <a:p>
            <a:pPr marL="285750" indent="-285750">
              <a:buFont typeface="Arial" panose="020B0604020202020204" pitchFamily="34" charset="0"/>
              <a:buChar char="•"/>
            </a:pPr>
            <a:r>
              <a:rPr lang="en-GB" dirty="0"/>
              <a:t>Typescript: type checking</a:t>
            </a:r>
          </a:p>
        </p:txBody>
      </p:sp>
      <p:sp>
        <p:nvSpPr>
          <p:cNvPr id="1777" name="Google Shape;1777;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GB" dirty="0"/>
              <a:t>Background - Frontend</a:t>
            </a:r>
          </a:p>
        </p:txBody>
      </p:sp>
      <p:sp>
        <p:nvSpPr>
          <p:cNvPr id="1778" name="Google Shape;1778;p67"/>
          <p:cNvSpPr/>
          <p:nvPr/>
        </p:nvSpPr>
        <p:spPr>
          <a:xfrm>
            <a:off x="5592530" y="1562050"/>
            <a:ext cx="2831464" cy="2236199"/>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67"/>
          <p:cNvGrpSpPr/>
          <p:nvPr/>
        </p:nvGrpSpPr>
        <p:grpSpPr>
          <a:xfrm>
            <a:off x="8134303" y="4291453"/>
            <a:ext cx="1790275" cy="814043"/>
            <a:chOff x="1654675" y="1997765"/>
            <a:chExt cx="2109179" cy="959051"/>
          </a:xfrm>
        </p:grpSpPr>
        <p:sp>
          <p:nvSpPr>
            <p:cNvPr id="1781" name="Google Shape;1781;p67"/>
            <p:cNvSpPr/>
            <p:nvPr/>
          </p:nvSpPr>
          <p:spPr>
            <a:xfrm>
              <a:off x="3323197" y="2253480"/>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Marcador de Posição de Conteúdo 4">
            <a:extLst>
              <a:ext uri="{FF2B5EF4-FFF2-40B4-BE49-F238E27FC236}">
                <a16:creationId xmlns:a16="http://schemas.microsoft.com/office/drawing/2014/main" id="{2120BE5F-3936-B143-9A6E-B6CBC172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433" y="1994888"/>
            <a:ext cx="919213" cy="935088"/>
          </a:xfrm>
          <a:prstGeom prst="rect">
            <a:avLst/>
          </a:prstGeom>
        </p:spPr>
      </p:pic>
      <p:pic>
        <p:nvPicPr>
          <p:cNvPr id="4" name="Imagem 3">
            <a:extLst>
              <a:ext uri="{FF2B5EF4-FFF2-40B4-BE49-F238E27FC236}">
                <a16:creationId xmlns:a16="http://schemas.microsoft.com/office/drawing/2014/main" id="{AB9FB180-D46F-84EF-31A4-4DBCCC23B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3041" y="2061513"/>
            <a:ext cx="863651" cy="804126"/>
          </a:xfrm>
          <a:prstGeom prst="rect">
            <a:avLst/>
          </a:prstGeom>
        </p:spPr>
      </p:pic>
      <p:sp>
        <p:nvSpPr>
          <p:cNvPr id="5" name="CaixaDeTexto 4">
            <a:extLst>
              <a:ext uri="{FF2B5EF4-FFF2-40B4-BE49-F238E27FC236}">
                <a16:creationId xmlns:a16="http://schemas.microsoft.com/office/drawing/2014/main" id="{A60B15C0-5081-7DEC-B14E-E1C6DF352614}"/>
              </a:ext>
            </a:extLst>
          </p:cNvPr>
          <p:cNvSpPr txBox="1"/>
          <p:nvPr/>
        </p:nvSpPr>
        <p:spPr>
          <a:xfrm>
            <a:off x="8763562" y="4723941"/>
            <a:ext cx="383438" cy="307777"/>
          </a:xfrm>
          <a:prstGeom prst="rect">
            <a:avLst/>
          </a:prstGeom>
          <a:noFill/>
        </p:spPr>
        <p:txBody>
          <a:bodyPr wrap="none" rtlCol="0">
            <a:spAutoFit/>
          </a:bodyPr>
          <a:lstStyle/>
          <a:p>
            <a:r>
              <a:rPr lang="en-GB"/>
              <a:t>14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System Overview</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captura de ecrã, diagrama&#10;&#10;Descrição gerada automaticamente">
            <a:extLst>
              <a:ext uri="{FF2B5EF4-FFF2-40B4-BE49-F238E27FC236}">
                <a16:creationId xmlns:a16="http://schemas.microsoft.com/office/drawing/2014/main" id="{A176BDD7-4AA8-96EA-87EB-A97F0EDE7CFF}"/>
              </a:ext>
            </a:extLst>
          </p:cNvPr>
          <p:cNvPicPr>
            <a:picLocks noChangeAspect="1"/>
          </p:cNvPicPr>
          <p:nvPr/>
        </p:nvPicPr>
        <p:blipFill>
          <a:blip r:embed="rId3"/>
          <a:stretch>
            <a:fillRect/>
          </a:stretch>
        </p:blipFill>
        <p:spPr>
          <a:xfrm>
            <a:off x="505781" y="1887336"/>
            <a:ext cx="8132437" cy="2449289"/>
          </a:xfrm>
          <a:prstGeom prst="rect">
            <a:avLst/>
          </a:prstGeom>
        </p:spPr>
      </p:pic>
    </p:spTree>
    <p:extLst>
      <p:ext uri="{BB962C8B-B14F-4D97-AF65-F5344CB8AC3E}">
        <p14:creationId xmlns:p14="http://schemas.microsoft.com/office/powerpoint/2010/main" val="3882010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MCU Behaviour</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5"/>
            <a:ext cx="8480581" cy="3688025"/>
          </a:xfrm>
          <a:prstGeom prst="rect">
            <a:avLst/>
          </a:prstGeom>
        </p:spPr>
        <p:txBody>
          <a:bodyPr spcFirstLastPara="1" wrap="square" lIns="91425" tIns="91425" rIns="91425" bIns="91425" anchor="ctr" anchorCtr="0">
            <a:noAutofit/>
          </a:bodyPr>
          <a:lstStyle/>
          <a:p>
            <a:pPr indent="-457200">
              <a:buFont typeface="+mj-lt"/>
              <a:buAutoNum type="arabicPeriod"/>
            </a:pPr>
            <a:r>
              <a:rPr lang="en-GB" dirty="0"/>
              <a:t>Wakes up;</a:t>
            </a:r>
          </a:p>
          <a:p>
            <a:pPr indent="-457200">
              <a:buFont typeface="+mj-lt"/>
              <a:buAutoNum type="arabicPeriod"/>
            </a:pPr>
            <a:r>
              <a:rPr lang="en-GB" dirty="0"/>
              <a:t>Checks of reset;</a:t>
            </a:r>
          </a:p>
          <a:p>
            <a:pPr indent="-457200">
              <a:buFont typeface="+mj-lt"/>
              <a:buAutoNum type="arabicPeriod"/>
            </a:pPr>
            <a:r>
              <a:rPr lang="en-GB" dirty="0"/>
              <a:t>Checks Wake Up cause;</a:t>
            </a:r>
          </a:p>
          <a:p>
            <a:pPr indent="-457200">
              <a:buFont typeface="+mj-lt"/>
              <a:buAutoNum type="arabicPeriod"/>
            </a:pPr>
            <a:r>
              <a:rPr lang="en-GB" dirty="0"/>
              <a:t>Sends a wake-up log to backend, if necessary;</a:t>
            </a:r>
          </a:p>
          <a:p>
            <a:pPr indent="-457200">
              <a:buFont typeface="+mj-lt"/>
              <a:buAutoNum type="arabicPeriod"/>
            </a:pPr>
            <a:r>
              <a:rPr lang="en-GB" dirty="0"/>
              <a:t>Makes sensor readings (all sensors or just water sensor);</a:t>
            </a:r>
          </a:p>
          <a:p>
            <a:pPr indent="-457200">
              <a:buFont typeface="+mj-lt"/>
              <a:buAutoNum type="arabicPeriod"/>
            </a:pPr>
            <a:r>
              <a:rPr lang="en-GB" dirty="0"/>
              <a:t>Transmits readings to backend;</a:t>
            </a:r>
          </a:p>
          <a:p>
            <a:pPr indent="-457200">
              <a:buFont typeface="+mj-lt"/>
              <a:buAutoNum type="arabicPeriod"/>
            </a:pPr>
            <a:r>
              <a:rPr lang="en-GB" dirty="0"/>
              <a:t>Goes to sleep for 6 hours;</a:t>
            </a:r>
          </a:p>
        </p:txBody>
      </p:sp>
    </p:spTree>
    <p:extLst>
      <p:ext uri="{BB962C8B-B14F-4D97-AF65-F5344CB8AC3E}">
        <p14:creationId xmlns:p14="http://schemas.microsoft.com/office/powerpoint/2010/main" val="91838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806875"/>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Proactive Sensor Calibration</a:t>
            </a:r>
            <a:endParaRPr sz="3200"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5"/>
            <a:ext cx="8480581" cy="3688025"/>
          </a:xfrm>
          <a:prstGeom prst="rect">
            <a:avLst/>
          </a:prstGeom>
        </p:spPr>
        <p:txBody>
          <a:bodyPr spcFirstLastPara="1" wrap="square" lIns="91425" tIns="91425" rIns="91425" bIns="91425" anchor="ctr" anchorCtr="0">
            <a:noAutofit/>
          </a:bodyPr>
          <a:lstStyle/>
          <a:p>
            <a:pPr marL="0" indent="0"/>
            <a:endParaRPr lang="en-GB" dirty="0"/>
          </a:p>
        </p:txBody>
      </p:sp>
    </p:spTree>
    <p:extLst>
      <p:ext uri="{BB962C8B-B14F-4D97-AF65-F5344CB8AC3E}">
        <p14:creationId xmlns:p14="http://schemas.microsoft.com/office/powerpoint/2010/main" val="376985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3" y="806875"/>
            <a:ext cx="6277906"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ESP Consumption</a:t>
            </a:r>
            <a:endParaRPr sz="3200"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1E1BF866-A73D-0B8A-45ED-D0E1B6831995}"/>
              </a:ext>
            </a:extLst>
          </p:cNvPr>
          <p:cNvSpPr txBox="1">
            <a:spLocks noGrp="1"/>
          </p:cNvSpPr>
          <p:nvPr>
            <p:ph type="subTitle" idx="1"/>
          </p:nvPr>
        </p:nvSpPr>
        <p:spPr>
          <a:xfrm>
            <a:off x="289932" y="1455475"/>
            <a:ext cx="8480581" cy="3688025"/>
          </a:xfrm>
          <a:prstGeom prst="rect">
            <a:avLst/>
          </a:prstGeom>
        </p:spPr>
        <p:txBody>
          <a:bodyPr spcFirstLastPara="1" wrap="square" lIns="91425" tIns="91425" rIns="91425" bIns="91425" anchor="ctr" anchorCtr="0">
            <a:noAutofit/>
          </a:bodyPr>
          <a:lstStyle/>
          <a:p>
            <a:pPr marL="0" indent="0"/>
            <a:endParaRPr lang="en-GB" dirty="0"/>
          </a:p>
        </p:txBody>
      </p:sp>
    </p:spTree>
    <p:extLst>
      <p:ext uri="{BB962C8B-B14F-4D97-AF65-F5344CB8AC3E}">
        <p14:creationId xmlns:p14="http://schemas.microsoft.com/office/powerpoint/2010/main" val="2544059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Assembly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circuito, Engenharia eletrónica, diagrama&#10;&#10;Descrição gerada automaticamente">
            <a:extLst>
              <a:ext uri="{FF2B5EF4-FFF2-40B4-BE49-F238E27FC236}">
                <a16:creationId xmlns:a16="http://schemas.microsoft.com/office/drawing/2014/main" id="{302D913E-C508-4740-A9B6-64E803C6AFB7}"/>
              </a:ext>
            </a:extLst>
          </p:cNvPr>
          <p:cNvPicPr>
            <a:picLocks noChangeAspect="1"/>
          </p:cNvPicPr>
          <p:nvPr/>
        </p:nvPicPr>
        <p:blipFill>
          <a:blip r:embed="rId3"/>
          <a:stretch>
            <a:fillRect/>
          </a:stretch>
        </p:blipFill>
        <p:spPr>
          <a:xfrm>
            <a:off x="710192" y="1762599"/>
            <a:ext cx="3690199" cy="2460132"/>
          </a:xfrm>
          <a:prstGeom prst="rect">
            <a:avLst/>
          </a:prstGeom>
        </p:spPr>
      </p:pic>
    </p:spTree>
    <p:extLst>
      <p:ext uri="{BB962C8B-B14F-4D97-AF65-F5344CB8AC3E}">
        <p14:creationId xmlns:p14="http://schemas.microsoft.com/office/powerpoint/2010/main" val="281497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955519" y="3326554"/>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Database</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10" name="Imagem 9" descr="Uma imagem com texto, captura de ecrã, círculo, Tipo de letra&#10;&#10;Descrição gerada automaticamente">
            <a:extLst>
              <a:ext uri="{FF2B5EF4-FFF2-40B4-BE49-F238E27FC236}">
                <a16:creationId xmlns:a16="http://schemas.microsoft.com/office/drawing/2014/main" id="{3D5F41AA-DB4E-3F74-2A8B-09D83AAAF43A}"/>
              </a:ext>
            </a:extLst>
          </p:cNvPr>
          <p:cNvPicPr>
            <a:picLocks noChangeAspect="1"/>
          </p:cNvPicPr>
          <p:nvPr/>
        </p:nvPicPr>
        <p:blipFill>
          <a:blip r:embed="rId3"/>
          <a:stretch>
            <a:fillRect/>
          </a:stretch>
        </p:blipFill>
        <p:spPr>
          <a:xfrm>
            <a:off x="2959776" y="736325"/>
            <a:ext cx="5503004" cy="3670850"/>
          </a:xfrm>
          <a:prstGeom prst="rect">
            <a:avLst/>
          </a:prstGeom>
        </p:spPr>
      </p:pic>
    </p:spTree>
    <p:extLst>
      <p:ext uri="{BB962C8B-B14F-4D97-AF65-F5344CB8AC3E}">
        <p14:creationId xmlns:p14="http://schemas.microsoft.com/office/powerpoint/2010/main" val="394742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MQTT Borker - Topics</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201E84E8-EC1B-44BD-9CD1-28EFC41080FE}"/>
              </a:ext>
            </a:extLst>
          </p:cNvPr>
          <p:cNvSpPr txBox="1">
            <a:spLocks noGrp="1"/>
          </p:cNvSpPr>
          <p:nvPr>
            <p:ph type="subTitle" idx="1"/>
          </p:nvPr>
        </p:nvSpPr>
        <p:spPr>
          <a:xfrm>
            <a:off x="3419707" y="1455475"/>
            <a:ext cx="5350806" cy="3688025"/>
          </a:xfrm>
          <a:prstGeom prst="rect">
            <a:avLst/>
          </a:prstGeom>
        </p:spPr>
        <p:txBody>
          <a:bodyPr spcFirstLastPara="1" wrap="square" lIns="91425" tIns="91425" rIns="91425" bIns="91425" anchor="ctr" anchorCtr="0">
            <a:noAutofit/>
          </a:bodyPr>
          <a:lstStyle/>
          <a:p>
            <a:pPr marL="0" indent="0"/>
            <a:r>
              <a:rPr lang="en-US" sz="1600" b="1" dirty="0" err="1"/>
              <a:t>device_wake_up_log</a:t>
            </a:r>
            <a:r>
              <a:rPr lang="en-US" sz="1600" b="1" dirty="0"/>
              <a:t>: </a:t>
            </a:r>
            <a:r>
              <a:rPr lang="en-US" sz="1600" dirty="0"/>
              <a:t>MCU wake up reason {"</a:t>
            </a:r>
            <a:r>
              <a:rPr lang="en-US" sz="1600" dirty="0" err="1"/>
              <a:t>device_id</a:t>
            </a:r>
            <a:r>
              <a:rPr lang="en-US" sz="1600" dirty="0"/>
              <a:t>": “device1”, "timestamp": 1686330216, "reason": “power on"} </a:t>
            </a:r>
          </a:p>
          <a:p>
            <a:pPr marL="0" indent="0"/>
            <a:endParaRPr lang="en-US" sz="1600" dirty="0"/>
          </a:p>
          <a:p>
            <a:pPr marL="0" indent="0"/>
            <a:r>
              <a:rPr lang="en-US" sz="1600" b="1" dirty="0" err="1"/>
              <a:t>sensor_record</a:t>
            </a:r>
            <a:r>
              <a:rPr lang="en-US" sz="1600" b="1" dirty="0"/>
              <a:t>: </a:t>
            </a:r>
            <a:r>
              <a:rPr lang="en-US" sz="1600" dirty="0"/>
              <a:t>Data collected from sensor {“</a:t>
            </a:r>
            <a:r>
              <a:rPr lang="en-US" sz="1600" dirty="0" err="1"/>
              <a:t>device_id</a:t>
            </a:r>
            <a:r>
              <a:rPr lang="en-US" sz="1600" dirty="0"/>
              <a:t>": “device1", "value": 8.0, "timestamp": 1656330216, "</a:t>
            </a:r>
            <a:r>
              <a:rPr lang="en-US" sz="1600" dirty="0" err="1"/>
              <a:t>sensor_type</a:t>
            </a:r>
            <a:r>
              <a:rPr lang="en-US" sz="1600" dirty="0"/>
              <a:t>": “temperature”} </a:t>
            </a:r>
          </a:p>
          <a:p>
            <a:pPr marL="0" indent="0"/>
            <a:endParaRPr lang="en-US" sz="1600" dirty="0"/>
          </a:p>
          <a:p>
            <a:pPr marL="0" indent="0"/>
            <a:r>
              <a:rPr lang="en-US" sz="1600" b="1" dirty="0" err="1"/>
              <a:t>error_reading</a:t>
            </a:r>
            <a:r>
              <a:rPr lang="en-US" sz="1600" b="1" dirty="0"/>
              <a:t>: </a:t>
            </a:r>
            <a:r>
              <a:rPr lang="en-US" sz="1600" dirty="0"/>
              <a:t>Failed attempt to read from sensor {"</a:t>
            </a:r>
            <a:r>
              <a:rPr lang="en-US" sz="1600" dirty="0" err="1"/>
              <a:t>device_id</a:t>
            </a:r>
            <a:r>
              <a:rPr lang="en-US" sz="1600" dirty="0"/>
              <a:t>": “device1", "timestamp": 1686330266, "</a:t>
            </a:r>
            <a:r>
              <a:rPr lang="en-US" sz="1600" dirty="0" err="1"/>
              <a:t>sensor_type</a:t>
            </a:r>
            <a:r>
              <a:rPr lang="en-US" sz="1600" dirty="0"/>
              <a:t>": “initial-</a:t>
            </a:r>
            <a:r>
              <a:rPr lang="en-US" sz="1600" dirty="0" err="1"/>
              <a:t>ph</a:t>
            </a:r>
            <a:r>
              <a:rPr lang="en-US" sz="1600" dirty="0"/>
              <a:t>”}</a:t>
            </a:r>
            <a:endParaRPr lang="en-GB" sz="1600" dirty="0"/>
          </a:p>
        </p:txBody>
      </p:sp>
      <p:sp>
        <p:nvSpPr>
          <p:cNvPr id="7" name="CaixaDeTexto 6">
            <a:extLst>
              <a:ext uri="{FF2B5EF4-FFF2-40B4-BE49-F238E27FC236}">
                <a16:creationId xmlns:a16="http://schemas.microsoft.com/office/drawing/2014/main" id="{EC83AFE8-AC8E-2A6E-9181-0DED0E6CB382}"/>
              </a:ext>
            </a:extLst>
          </p:cNvPr>
          <p:cNvSpPr txBox="1"/>
          <p:nvPr/>
        </p:nvSpPr>
        <p:spPr>
          <a:xfrm>
            <a:off x="710192" y="2837822"/>
            <a:ext cx="1858537" cy="307777"/>
          </a:xfrm>
          <a:prstGeom prst="rect">
            <a:avLst/>
          </a:prstGeom>
          <a:noFill/>
        </p:spPr>
        <p:txBody>
          <a:bodyPr wrap="square" rtlCol="0">
            <a:spAutoFit/>
          </a:bodyPr>
          <a:lstStyle/>
          <a:p>
            <a:r>
              <a:rPr lang="pt-PT" dirty="0"/>
              <a:t>3 </a:t>
            </a:r>
            <a:r>
              <a:rPr lang="pt-PT" dirty="0" err="1"/>
              <a:t>Topics</a:t>
            </a:r>
            <a:endParaRPr lang="en-GB" dirty="0"/>
          </a:p>
        </p:txBody>
      </p:sp>
    </p:spTree>
    <p:extLst>
      <p:ext uri="{BB962C8B-B14F-4D97-AF65-F5344CB8AC3E}">
        <p14:creationId xmlns:p14="http://schemas.microsoft.com/office/powerpoint/2010/main" val="222725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5099" y="999888"/>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a:t>
            </a:r>
            <a:endParaRPr dirty="0"/>
          </a:p>
        </p:txBody>
      </p:sp>
      <p:sp>
        <p:nvSpPr>
          <p:cNvPr id="745" name="Google Shape;745;p39"/>
          <p:cNvSpPr txBox="1">
            <a:spLocks noGrp="1"/>
          </p:cNvSpPr>
          <p:nvPr>
            <p:ph type="subTitle" idx="1"/>
          </p:nvPr>
        </p:nvSpPr>
        <p:spPr>
          <a:xfrm>
            <a:off x="715099" y="2174875"/>
            <a:ext cx="4661100" cy="2177451"/>
          </a:xfrm>
          <a:prstGeom prst="rect">
            <a:avLst/>
          </a:prstGeom>
        </p:spPr>
        <p:txBody>
          <a:bodyPr spcFirstLastPara="1" wrap="square" lIns="91425" tIns="91425" rIns="91425" bIns="91425" anchor="ctr" anchorCtr="0">
            <a:noAutofit/>
          </a:bodyPr>
          <a:lstStyle/>
          <a:p>
            <a:pPr marL="0" lvl="0" indent="0"/>
            <a:r>
              <a:rPr lang="en-US" dirty="0"/>
              <a:t>Solution that leverages the power of the Internet of Things (IoT) to monitor pH levels of water in a </a:t>
            </a:r>
            <a:r>
              <a:rPr lang="en-US" dirty="0" err="1"/>
              <a:t>neutralisation</a:t>
            </a:r>
            <a:r>
              <a:rPr lang="en-US" dirty="0"/>
              <a:t> device, allowing clients to be informed when the device is in need for maintenance.</a:t>
            </a:r>
          </a:p>
        </p:txBody>
      </p:sp>
      <p:pic>
        <p:nvPicPr>
          <p:cNvPr id="3" name="Marcador de Posição de Conteúdo 10" descr="Uma imagem com cilindro, Peça de automóvel&#10;&#10;Descrição gerada automaticamente">
            <a:extLst>
              <a:ext uri="{FF2B5EF4-FFF2-40B4-BE49-F238E27FC236}">
                <a16:creationId xmlns:a16="http://schemas.microsoft.com/office/drawing/2014/main" id="{08BBE19F-CAED-DBBC-D15B-E41492883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100" y="2496770"/>
            <a:ext cx="2734408" cy="1538655"/>
          </a:xfrm>
          <a:prstGeom prst="rect">
            <a:avLst/>
          </a:prstGeom>
        </p:spPr>
      </p:pic>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Sensor </a:t>
            </a:r>
            <a:r>
              <a:rPr lang="pt-PT" dirty="0" err="1"/>
              <a:t>Analysis</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6" name="Subtítulo 5">
            <a:extLst>
              <a:ext uri="{FF2B5EF4-FFF2-40B4-BE49-F238E27FC236}">
                <a16:creationId xmlns:a16="http://schemas.microsoft.com/office/drawing/2014/main" id="{045C4224-FD38-7581-7AFC-EF698CB42F14}"/>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225405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B</a:t>
            </a:r>
            <a:r>
              <a:rPr lang="en" dirty="0"/>
              <a:t>ackend API</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
        <p:nvSpPr>
          <p:cNvPr id="3" name="Google Shape;928;p43">
            <a:extLst>
              <a:ext uri="{FF2B5EF4-FFF2-40B4-BE49-F238E27FC236}">
                <a16:creationId xmlns:a16="http://schemas.microsoft.com/office/drawing/2014/main" id="{201E84E8-EC1B-44BD-9CD1-28EFC41080FE}"/>
              </a:ext>
            </a:extLst>
          </p:cNvPr>
          <p:cNvSpPr txBox="1">
            <a:spLocks noGrp="1"/>
          </p:cNvSpPr>
          <p:nvPr>
            <p:ph type="subTitle" idx="1"/>
          </p:nvPr>
        </p:nvSpPr>
        <p:spPr>
          <a:xfrm>
            <a:off x="710192" y="1849485"/>
            <a:ext cx="2479057" cy="2385432"/>
          </a:xfrm>
          <a:prstGeom prst="rect">
            <a:avLst/>
          </a:prstGeom>
        </p:spPr>
        <p:txBody>
          <a:bodyPr spcFirstLastPara="1" wrap="square" lIns="91425" tIns="91425" rIns="91425" bIns="91425" anchor="ctr" anchorCtr="0">
            <a:noAutofit/>
          </a:bodyPr>
          <a:lstStyle/>
          <a:p>
            <a:pPr marL="0" indent="0" algn="ctr"/>
            <a:r>
              <a:rPr lang="en-GB" sz="1600" dirty="0"/>
              <a:t>Non Authenticated</a:t>
            </a:r>
          </a:p>
          <a:p>
            <a:pPr marL="0" indent="0" algn="ctr"/>
            <a:endParaRPr lang="en-GB" sz="1600" dirty="0"/>
          </a:p>
          <a:p>
            <a:pPr marL="0" indent="0" algn="ctr"/>
            <a:r>
              <a:rPr lang="pt-PT" sz="1600" dirty="0"/>
              <a:t>- </a:t>
            </a:r>
            <a:r>
              <a:rPr lang="pt-PT" sz="1600" dirty="0" err="1"/>
              <a:t>Create</a:t>
            </a:r>
            <a:r>
              <a:rPr lang="pt-PT" sz="1600" dirty="0"/>
              <a:t> </a:t>
            </a:r>
            <a:r>
              <a:rPr lang="pt-PT" sz="1600" dirty="0" err="1"/>
              <a:t>an</a:t>
            </a:r>
            <a:r>
              <a:rPr lang="pt-PT" sz="1600" dirty="0"/>
              <a:t> account - Login </a:t>
            </a:r>
            <a:endParaRPr lang="en-GB" sz="1600" dirty="0"/>
          </a:p>
        </p:txBody>
      </p:sp>
      <p:sp>
        <p:nvSpPr>
          <p:cNvPr id="8" name="Google Shape;928;p43">
            <a:extLst>
              <a:ext uri="{FF2B5EF4-FFF2-40B4-BE49-F238E27FC236}">
                <a16:creationId xmlns:a16="http://schemas.microsoft.com/office/drawing/2014/main" id="{0206AE0D-8204-4F38-9ED9-C0F981952F83}"/>
              </a:ext>
            </a:extLst>
          </p:cNvPr>
          <p:cNvSpPr txBox="1">
            <a:spLocks/>
          </p:cNvSpPr>
          <p:nvPr/>
        </p:nvSpPr>
        <p:spPr>
          <a:xfrm>
            <a:off x="5688679" y="1849485"/>
            <a:ext cx="2479057" cy="238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600" dirty="0" err="1"/>
              <a:t>Admin</a:t>
            </a:r>
            <a:endParaRPr lang="pt-PT" sz="1600" dirty="0"/>
          </a:p>
          <a:p>
            <a:pPr marL="0" indent="0" algn="ctr"/>
            <a:endParaRPr lang="pt-PT" sz="1600" dirty="0"/>
          </a:p>
          <a:p>
            <a:pPr marL="0" indent="0" algn="ctr"/>
            <a:r>
              <a:rPr lang="en-US" sz="1600" dirty="0"/>
              <a:t>- List all users - List all user devices - Visualize sensor data from a user - Visualize device logs from a user</a:t>
            </a:r>
            <a:endParaRPr lang="en-GB" sz="1600" dirty="0"/>
          </a:p>
        </p:txBody>
      </p:sp>
      <p:sp>
        <p:nvSpPr>
          <p:cNvPr id="9" name="Google Shape;928;p43">
            <a:extLst>
              <a:ext uri="{FF2B5EF4-FFF2-40B4-BE49-F238E27FC236}">
                <a16:creationId xmlns:a16="http://schemas.microsoft.com/office/drawing/2014/main" id="{FB761AA5-A87C-9EDB-9C93-9A7F7CAF2818}"/>
              </a:ext>
            </a:extLst>
          </p:cNvPr>
          <p:cNvSpPr txBox="1">
            <a:spLocks/>
          </p:cNvSpPr>
          <p:nvPr/>
        </p:nvSpPr>
        <p:spPr>
          <a:xfrm>
            <a:off x="3423656" y="2001885"/>
            <a:ext cx="2479057" cy="238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Code"/>
              <a:buNone/>
              <a:defRPr sz="1800" b="0" i="0" u="none" strike="noStrike" cap="none">
                <a:solidFill>
                  <a:schemeClr val="dk1"/>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2pPr>
            <a:lvl3pPr marL="1371600" marR="0" lvl="2"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3pPr>
            <a:lvl4pPr marL="1828800" marR="0" lvl="3"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4pPr>
            <a:lvl5pPr marL="2286000" marR="0" lvl="4"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5pPr>
            <a:lvl6pPr marL="2743200" marR="0" lvl="5"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6pPr>
            <a:lvl7pPr marL="3200400" marR="0" lvl="6"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7pPr>
            <a:lvl8pPr marL="3657600" marR="0" lvl="7" indent="-317500" algn="ctr" rtl="0">
              <a:lnSpc>
                <a:spcPct val="100000"/>
              </a:lnSpc>
              <a:spcBef>
                <a:spcPts val="1600"/>
              </a:spcBef>
              <a:spcAft>
                <a:spcPts val="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8pPr>
            <a:lvl9pPr marL="4114800" marR="0" lvl="8" indent="-317500" algn="ctr" rtl="0">
              <a:lnSpc>
                <a:spcPct val="100000"/>
              </a:lnSpc>
              <a:spcBef>
                <a:spcPts val="1600"/>
              </a:spcBef>
              <a:spcAft>
                <a:spcPts val="1600"/>
              </a:spcAft>
              <a:buClr>
                <a:schemeClr val="dk1"/>
              </a:buClr>
              <a:buSzPts val="1400"/>
              <a:buFont typeface="Fira Code"/>
              <a:buNone/>
              <a:defRPr sz="1400" b="0" i="0" u="none" strike="noStrike" cap="none">
                <a:solidFill>
                  <a:schemeClr val="dk1"/>
                </a:solidFill>
                <a:latin typeface="Fira Code"/>
                <a:ea typeface="Fira Code"/>
                <a:cs typeface="Fira Code"/>
                <a:sym typeface="Fira Code"/>
              </a:defRPr>
            </a:lvl9pPr>
          </a:lstStyle>
          <a:p>
            <a:pPr marL="0" indent="0" algn="ctr"/>
            <a:r>
              <a:rPr lang="pt-PT" sz="1600" dirty="0" err="1"/>
              <a:t>Client</a:t>
            </a:r>
            <a:endParaRPr lang="pt-PT" sz="1600" dirty="0"/>
          </a:p>
          <a:p>
            <a:pPr marL="0" indent="0" algn="ctr"/>
            <a:endParaRPr lang="en-GB" sz="1600" dirty="0"/>
          </a:p>
          <a:p>
            <a:pPr marL="0" indent="0" algn="ctr"/>
            <a:r>
              <a:rPr lang="pt-PT" sz="1600" dirty="0"/>
              <a:t>- </a:t>
            </a:r>
            <a:r>
              <a:rPr lang="pt-PT" sz="1600" dirty="0" err="1"/>
              <a:t>Create</a:t>
            </a:r>
            <a:r>
              <a:rPr lang="pt-PT" sz="1600" dirty="0"/>
              <a:t> </a:t>
            </a:r>
            <a:r>
              <a:rPr lang="pt-PT" sz="1600" dirty="0" err="1"/>
              <a:t>device</a:t>
            </a:r>
            <a:r>
              <a:rPr lang="pt-PT" sz="1600" dirty="0"/>
              <a:t> - Access </a:t>
            </a:r>
            <a:r>
              <a:rPr lang="pt-PT" sz="1600" dirty="0" err="1"/>
              <a:t>own</a:t>
            </a:r>
            <a:r>
              <a:rPr lang="pt-PT" sz="1600" dirty="0"/>
              <a:t> </a:t>
            </a:r>
            <a:r>
              <a:rPr lang="pt-PT" sz="1600" dirty="0" err="1"/>
              <a:t>devices</a:t>
            </a:r>
            <a:r>
              <a:rPr lang="pt-PT" sz="1600" dirty="0"/>
              <a:t> - Visualize sensor data - Visualize </a:t>
            </a:r>
            <a:r>
              <a:rPr lang="pt-PT" sz="1600" dirty="0" err="1"/>
              <a:t>device</a:t>
            </a:r>
            <a:r>
              <a:rPr lang="pt-PT" sz="1600" dirty="0"/>
              <a:t> </a:t>
            </a:r>
            <a:r>
              <a:rPr lang="pt-PT" sz="1600" dirty="0" err="1"/>
              <a:t>logs</a:t>
            </a:r>
            <a:endParaRPr lang="en-GB" sz="1600" dirty="0"/>
          </a:p>
        </p:txBody>
      </p:sp>
    </p:spTree>
    <p:extLst>
      <p:ext uri="{BB962C8B-B14F-4D97-AF65-F5344CB8AC3E}">
        <p14:creationId xmlns:p14="http://schemas.microsoft.com/office/powerpoint/2010/main" val="3912796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710192" y="806875"/>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Security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2770454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Website</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5" name="Imagem 4" descr="Uma imagem com texto, diagrama, captura de ecrã, Esquema&#10;&#10;Descrição gerada automaticamente">
            <a:extLst>
              <a:ext uri="{FF2B5EF4-FFF2-40B4-BE49-F238E27FC236}">
                <a16:creationId xmlns:a16="http://schemas.microsoft.com/office/drawing/2014/main" id="{46BD9825-6972-03BD-D55C-332F0F7C70CB}"/>
              </a:ext>
            </a:extLst>
          </p:cNvPr>
          <p:cNvPicPr>
            <a:picLocks noChangeAspect="1"/>
          </p:cNvPicPr>
          <p:nvPr/>
        </p:nvPicPr>
        <p:blipFill>
          <a:blip r:embed="rId3"/>
          <a:stretch>
            <a:fillRect/>
          </a:stretch>
        </p:blipFill>
        <p:spPr>
          <a:xfrm>
            <a:off x="3256157" y="871561"/>
            <a:ext cx="5177652" cy="4066444"/>
          </a:xfrm>
          <a:prstGeom prst="rect">
            <a:avLst/>
          </a:prstGeom>
        </p:spPr>
      </p:pic>
    </p:spTree>
    <p:extLst>
      <p:ext uri="{BB962C8B-B14F-4D97-AF65-F5344CB8AC3E}">
        <p14:creationId xmlns:p14="http://schemas.microsoft.com/office/powerpoint/2010/main" val="3572614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err="1"/>
              <a:t>Deploy</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6" name="Imagem 5" descr="Uma imagem com texto, diagrama, captura de ecrã, file&#10;&#10;Descrição gerada automaticamente">
            <a:extLst>
              <a:ext uri="{FF2B5EF4-FFF2-40B4-BE49-F238E27FC236}">
                <a16:creationId xmlns:a16="http://schemas.microsoft.com/office/drawing/2014/main" id="{416AA980-9729-DE0B-A4B9-61E5E346D50B}"/>
              </a:ext>
            </a:extLst>
          </p:cNvPr>
          <p:cNvPicPr>
            <a:picLocks noChangeAspect="1"/>
          </p:cNvPicPr>
          <p:nvPr/>
        </p:nvPicPr>
        <p:blipFill>
          <a:blip r:embed="rId3"/>
          <a:stretch>
            <a:fillRect/>
          </a:stretch>
        </p:blipFill>
        <p:spPr>
          <a:xfrm>
            <a:off x="2881662" y="391554"/>
            <a:ext cx="5819775" cy="4486275"/>
          </a:xfrm>
          <a:prstGeom prst="rect">
            <a:avLst/>
          </a:prstGeom>
        </p:spPr>
      </p:pic>
    </p:spTree>
    <p:extLst>
      <p:ext uri="{BB962C8B-B14F-4D97-AF65-F5344CB8AC3E}">
        <p14:creationId xmlns:p14="http://schemas.microsoft.com/office/powerpoint/2010/main" val="2192839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442563" y="2308572"/>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dirty="0"/>
              <a:t>Future </a:t>
            </a:r>
            <a:r>
              <a:rPr lang="pt-PT" dirty="0" err="1"/>
              <a:t>Work</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spTree>
    <p:extLst>
      <p:ext uri="{BB962C8B-B14F-4D97-AF65-F5344CB8AC3E}">
        <p14:creationId xmlns:p14="http://schemas.microsoft.com/office/powerpoint/2010/main" val="3809441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4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END</a:t>
            </a:r>
            <a:endParaRPr/>
          </a:p>
        </p:txBody>
      </p:sp>
      <p:sp>
        <p:nvSpPr>
          <p:cNvPr id="5" name="Google Shape;974;p45">
            <a:extLst>
              <a:ext uri="{FF2B5EF4-FFF2-40B4-BE49-F238E27FC236}">
                <a16:creationId xmlns:a16="http://schemas.microsoft.com/office/drawing/2014/main" id="{7F79132D-72A0-DED4-0978-7995E1A86202}"/>
              </a:ext>
            </a:extLst>
          </p:cNvPr>
          <p:cNvSpPr txBox="1">
            <a:spLocks/>
          </p:cNvSpPr>
          <p:nvPr/>
        </p:nvSpPr>
        <p:spPr>
          <a:xfrm>
            <a:off x="1843877" y="2714254"/>
            <a:ext cx="5455200" cy="102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110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r>
              <a:rPr lang="en-US" sz="4000"/>
              <a:t>Questions ?</a:t>
            </a:r>
          </a:p>
        </p:txBody>
      </p:sp>
      <p:sp>
        <p:nvSpPr>
          <p:cNvPr id="2" name="CaixaDeTexto 1">
            <a:extLst>
              <a:ext uri="{FF2B5EF4-FFF2-40B4-BE49-F238E27FC236}">
                <a16:creationId xmlns:a16="http://schemas.microsoft.com/office/drawing/2014/main" id="{17DA73A6-9B1B-743D-7B94-0E29889CA551}"/>
              </a:ext>
            </a:extLst>
          </p:cNvPr>
          <p:cNvSpPr txBox="1"/>
          <p:nvPr/>
        </p:nvSpPr>
        <p:spPr>
          <a:xfrm>
            <a:off x="8763562" y="4723941"/>
            <a:ext cx="383438" cy="307777"/>
          </a:xfrm>
          <a:prstGeom prst="rect">
            <a:avLst/>
          </a:prstGeom>
          <a:noFill/>
        </p:spPr>
        <p:txBody>
          <a:bodyPr wrap="none" rtlCol="0">
            <a:spAutoFit/>
          </a:bodyPr>
          <a:lstStyle/>
          <a:p>
            <a:r>
              <a:rPr lang="en-GB"/>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Objectives</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GB" sz="2000" dirty="0"/>
              <a:t>An electronic system designed to be energy-efficient, equipped with sensors for collecting data, and capable of transmitting the data to the cloud.</a:t>
            </a:r>
          </a:p>
          <a:p>
            <a:pPr lvl="0" indent="-457200" algn="l" rtl="0">
              <a:spcBef>
                <a:spcPts val="0"/>
              </a:spcBef>
              <a:spcAft>
                <a:spcPts val="0"/>
              </a:spcAft>
              <a:buFont typeface="+mj-lt"/>
              <a:buAutoNum type="arabicPeriod"/>
            </a:pPr>
            <a:r>
              <a:rPr lang="en-GB" sz="2000" dirty="0"/>
              <a:t>A backend responsible for:</a:t>
            </a:r>
          </a:p>
          <a:p>
            <a:pPr marL="800100" lvl="1" indent="-342900" algn="l">
              <a:buFont typeface="Wingdings" panose="020B0604020202020204" pitchFamily="34" charset="0"/>
              <a:buChar char="§"/>
            </a:pPr>
            <a:r>
              <a:rPr lang="en-GB" sz="2000" dirty="0">
                <a:latin typeface="Chakra Petch Medium"/>
                <a:cs typeface="Chakra Petch Medium"/>
              </a:rPr>
              <a:t>Gather the received sensor data; </a:t>
            </a:r>
            <a:endParaRPr lang="en-GB" sz="2000" dirty="0">
              <a:latin typeface="Chakra Petch Medium" panose="020B0604020202020204" charset="-34"/>
              <a:cs typeface="Chakra Petch Medium" panose="020B0604020202020204" charset="-34"/>
            </a:endParaRPr>
          </a:p>
          <a:p>
            <a:pPr marL="800100" lvl="1" indent="-342900" algn="l">
              <a:buFont typeface="Wingdings" panose="020B0604020202020204" pitchFamily="34" charset="0"/>
              <a:buChar char="§"/>
            </a:pPr>
            <a:r>
              <a:rPr lang="en-GB" sz="2000" dirty="0">
                <a:latin typeface="Chakra Petch Medium"/>
                <a:cs typeface="Chakra Petch Medium"/>
              </a:rPr>
              <a:t>Process collected data, and alert the user, if necessary;</a:t>
            </a:r>
          </a:p>
          <a:p>
            <a:pPr marL="800100" lvl="1" indent="-342900" algn="l">
              <a:buFont typeface="Wingdings" panose="020B0604020202020204" pitchFamily="34" charset="0"/>
              <a:buChar char="§"/>
            </a:pPr>
            <a:r>
              <a:rPr lang="en-GB" sz="2000" dirty="0">
                <a:latin typeface="Chakra Petch Medium"/>
                <a:cs typeface="Chakra Petch Medium"/>
              </a:rPr>
              <a:t>Expose a Web API, allowing other applications to interact with the system.</a:t>
            </a:r>
          </a:p>
          <a:p>
            <a:pPr lvl="0" indent="-457200" algn="l" rtl="0">
              <a:spcBef>
                <a:spcPts val="0"/>
              </a:spcBef>
              <a:spcAft>
                <a:spcPts val="0"/>
              </a:spcAft>
              <a:buFont typeface="+mj-lt"/>
              <a:buAutoNum type="arabicPeriod"/>
            </a:pPr>
            <a:r>
              <a:rPr lang="en-GB" sz="2000" dirty="0"/>
              <a:t>Intuitive and secure website, to register devices and consult sensor data.</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Requirements by the company</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US" sz="2000" dirty="0"/>
              <a:t>Cost-effective integration of the microcontroller unit into the existing product;</a:t>
            </a:r>
          </a:p>
          <a:p>
            <a:pPr indent="-457200">
              <a:buFont typeface="+mj-lt"/>
              <a:buAutoNum type="arabicPeriod"/>
            </a:pPr>
            <a:r>
              <a:rPr lang="en-US" sz="2000" dirty="0"/>
              <a:t>Prolonged battery life for minimal maintenance requirements;</a:t>
            </a:r>
          </a:p>
          <a:p>
            <a:pPr indent="-457200">
              <a:buFont typeface="+mj-lt"/>
              <a:buAutoNum type="arabicPeriod"/>
            </a:pPr>
            <a:endParaRPr lang="en-US" sz="2000" dirty="0"/>
          </a:p>
          <a:p>
            <a:pPr indent="-457200">
              <a:buFont typeface="+mj-lt"/>
              <a:buAutoNum type="arabicPeriod"/>
            </a:pPr>
            <a:r>
              <a:rPr lang="en-US" sz="2000" dirty="0"/>
              <a:t>Comprehensive documentation for user-friendly operation and understanding;</a:t>
            </a:r>
          </a:p>
          <a:p>
            <a:pPr indent="-457200">
              <a:buFont typeface="+mj-lt"/>
              <a:buAutoNum type="arabicPeriod"/>
            </a:pPr>
            <a:r>
              <a:rPr lang="en-US" sz="2000" dirty="0"/>
              <a:t>Notification to the filter owner or manager if any value exceeds a set threshold (i.e. proactive maintenance);</a:t>
            </a:r>
            <a:endParaRPr lang="en-GB" sz="2000" dirty="0"/>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308502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3"/>
          <p:cNvSpPr/>
          <p:nvPr/>
        </p:nvSpPr>
        <p:spPr>
          <a:xfrm>
            <a:off x="315644" y="1159068"/>
            <a:ext cx="8447918" cy="353940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Additional Requirements</a:t>
            </a:r>
            <a:endParaRPr dirty="0"/>
          </a:p>
        </p:txBody>
      </p:sp>
      <p:sp>
        <p:nvSpPr>
          <p:cNvPr id="928" name="Google Shape;928;p43"/>
          <p:cNvSpPr txBox="1">
            <a:spLocks noGrp="1"/>
          </p:cNvSpPr>
          <p:nvPr>
            <p:ph type="subTitle" idx="1"/>
          </p:nvPr>
        </p:nvSpPr>
        <p:spPr>
          <a:xfrm>
            <a:off x="366536" y="1495811"/>
            <a:ext cx="8397026" cy="2874421"/>
          </a:xfrm>
          <a:prstGeom prst="rect">
            <a:avLst/>
          </a:prstGeom>
        </p:spPr>
        <p:txBody>
          <a:bodyPr spcFirstLastPara="1" wrap="square" lIns="91425" tIns="91425" rIns="91425" bIns="91425" anchor="ctr" anchorCtr="0">
            <a:noAutofit/>
          </a:bodyPr>
          <a:lstStyle/>
          <a:p>
            <a:pPr indent="-457200">
              <a:buFont typeface="+mj-lt"/>
              <a:buAutoNum type="arabicPeriod"/>
            </a:pPr>
            <a:r>
              <a:rPr lang="en-US" sz="2000" dirty="0"/>
              <a:t>Clean and maintainable code for easy unit testing;</a:t>
            </a:r>
          </a:p>
          <a:p>
            <a:pPr indent="-457200">
              <a:buFont typeface="+mj-lt"/>
              <a:buAutoNum type="arabicPeriod"/>
            </a:pPr>
            <a:r>
              <a:rPr lang="en-US" sz="2000" dirty="0"/>
              <a:t>Intuitive and user-friendly website design for easy navigation and access to information;</a:t>
            </a:r>
          </a:p>
          <a:p>
            <a:pPr indent="-457200">
              <a:buFont typeface="+mj-lt"/>
              <a:buAutoNum type="arabicPeriod"/>
            </a:pPr>
            <a:r>
              <a:rPr lang="en-US" sz="2000" dirty="0"/>
              <a:t>pH data reading from the filter and sharing it with a server???</a:t>
            </a:r>
          </a:p>
        </p:txBody>
      </p:sp>
      <p:grpSp>
        <p:nvGrpSpPr>
          <p:cNvPr id="931" name="Google Shape;931;p43"/>
          <p:cNvGrpSpPr/>
          <p:nvPr/>
        </p:nvGrpSpPr>
        <p:grpSpPr>
          <a:xfrm>
            <a:off x="7762113" y="4447389"/>
            <a:ext cx="502173" cy="502172"/>
            <a:chOff x="2913983" y="4329790"/>
            <a:chExt cx="591627" cy="591626"/>
          </a:xfrm>
        </p:grpSpPr>
        <p:sp>
          <p:nvSpPr>
            <p:cNvPr id="932" name="Google Shape;932;p43"/>
            <p:cNvSpPr/>
            <p:nvPr/>
          </p:nvSpPr>
          <p:spPr>
            <a:xfrm>
              <a:off x="2913983" y="4329790"/>
              <a:ext cx="591627" cy="589162"/>
            </a:xfrm>
            <a:custGeom>
              <a:avLst/>
              <a:gdLst/>
              <a:ahLst/>
              <a:cxnLst/>
              <a:rect l="l" t="t" r="r" b="b"/>
              <a:pathLst>
                <a:path w="16079" h="16012" extrusionOk="0">
                  <a:moveTo>
                    <a:pt x="4070" y="0"/>
                  </a:moveTo>
                  <a:lnTo>
                    <a:pt x="4070" y="1001"/>
                  </a:lnTo>
                  <a:lnTo>
                    <a:pt x="3069" y="1001"/>
                  </a:lnTo>
                  <a:lnTo>
                    <a:pt x="3069" y="2002"/>
                  </a:lnTo>
                  <a:lnTo>
                    <a:pt x="3069" y="3002"/>
                  </a:lnTo>
                  <a:lnTo>
                    <a:pt x="3069" y="4003"/>
                  </a:lnTo>
                  <a:lnTo>
                    <a:pt x="1001" y="4003"/>
                  </a:lnTo>
                  <a:lnTo>
                    <a:pt x="1001" y="5004"/>
                  </a:lnTo>
                  <a:lnTo>
                    <a:pt x="0" y="5004"/>
                  </a:lnTo>
                  <a:lnTo>
                    <a:pt x="0" y="6005"/>
                  </a:lnTo>
                  <a:lnTo>
                    <a:pt x="0" y="7005"/>
                  </a:lnTo>
                  <a:lnTo>
                    <a:pt x="0" y="8006"/>
                  </a:lnTo>
                  <a:lnTo>
                    <a:pt x="0" y="10007"/>
                  </a:lnTo>
                  <a:lnTo>
                    <a:pt x="1001" y="10007"/>
                  </a:lnTo>
                  <a:lnTo>
                    <a:pt x="1001" y="11008"/>
                  </a:lnTo>
                  <a:lnTo>
                    <a:pt x="2002" y="11008"/>
                  </a:lnTo>
                  <a:lnTo>
                    <a:pt x="2002" y="12009"/>
                  </a:lnTo>
                  <a:lnTo>
                    <a:pt x="3003" y="12009"/>
                  </a:lnTo>
                  <a:lnTo>
                    <a:pt x="3003" y="13010"/>
                  </a:lnTo>
                  <a:lnTo>
                    <a:pt x="4003" y="13010"/>
                  </a:lnTo>
                  <a:lnTo>
                    <a:pt x="4003" y="15011"/>
                  </a:lnTo>
                  <a:lnTo>
                    <a:pt x="4003" y="16012"/>
                  </a:lnTo>
                  <a:lnTo>
                    <a:pt x="14077" y="16012"/>
                  </a:lnTo>
                  <a:lnTo>
                    <a:pt x="14077" y="13010"/>
                  </a:lnTo>
                  <a:lnTo>
                    <a:pt x="15078" y="13010"/>
                  </a:lnTo>
                  <a:lnTo>
                    <a:pt x="15078" y="10041"/>
                  </a:lnTo>
                  <a:lnTo>
                    <a:pt x="16079" y="10041"/>
                  </a:lnTo>
                  <a:lnTo>
                    <a:pt x="16079" y="3002"/>
                  </a:lnTo>
                  <a:lnTo>
                    <a:pt x="15078" y="3002"/>
                  </a:lnTo>
                  <a:lnTo>
                    <a:pt x="15078" y="2002"/>
                  </a:lnTo>
                  <a:lnTo>
                    <a:pt x="15078" y="1001"/>
                  </a:lnTo>
                  <a:lnTo>
                    <a:pt x="14077" y="1001"/>
                  </a:lnTo>
                  <a:lnTo>
                    <a:pt x="14077" y="0"/>
                  </a:lnTo>
                  <a:lnTo>
                    <a:pt x="13076" y="0"/>
                  </a:lnTo>
                  <a:lnTo>
                    <a:pt x="13076" y="1001"/>
                  </a:lnTo>
                  <a:lnTo>
                    <a:pt x="12076" y="1001"/>
                  </a:lnTo>
                  <a:lnTo>
                    <a:pt x="12076" y="0"/>
                  </a:lnTo>
                  <a:lnTo>
                    <a:pt x="10074" y="0"/>
                  </a:lnTo>
                  <a:lnTo>
                    <a:pt x="10074" y="1001"/>
                  </a:lnTo>
                  <a:lnTo>
                    <a:pt x="9074" y="1001"/>
                  </a:lnTo>
                  <a:lnTo>
                    <a:pt x="9074" y="0"/>
                  </a:lnTo>
                  <a:lnTo>
                    <a:pt x="7072" y="0"/>
                  </a:lnTo>
                  <a:lnTo>
                    <a:pt x="7072" y="1001"/>
                  </a:lnTo>
                  <a:lnTo>
                    <a:pt x="6071" y="1001"/>
                  </a:lnTo>
                  <a:lnTo>
                    <a:pt x="6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431946"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358283" y="4366621"/>
              <a:ext cx="36869" cy="73664"/>
            </a:xfrm>
            <a:custGeom>
              <a:avLst/>
              <a:gdLst/>
              <a:ahLst/>
              <a:cxnLst/>
              <a:rect l="l" t="t" r="r" b="b"/>
              <a:pathLst>
                <a:path w="1002" h="2002" extrusionOk="0">
                  <a:moveTo>
                    <a:pt x="1" y="0"/>
                  </a:moveTo>
                  <a:lnTo>
                    <a:pt x="1" y="1001"/>
                  </a:lnTo>
                  <a:lnTo>
                    <a:pt x="1"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246610"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68741" y="4440248"/>
              <a:ext cx="36869" cy="259000"/>
            </a:xfrm>
            <a:custGeom>
              <a:avLst/>
              <a:gdLst/>
              <a:ahLst/>
              <a:cxnLst/>
              <a:rect l="l" t="t" r="r" b="b"/>
              <a:pathLst>
                <a:path w="1002" h="7039" extrusionOk="0">
                  <a:moveTo>
                    <a:pt x="1" y="0"/>
                  </a:moveTo>
                  <a:lnTo>
                    <a:pt x="1" y="7039"/>
                  </a:lnTo>
                  <a:lnTo>
                    <a:pt x="1002" y="7039"/>
                  </a:lnTo>
                  <a:lnTo>
                    <a:pt x="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31946" y="4699210"/>
              <a:ext cx="36832" cy="110495"/>
            </a:xfrm>
            <a:custGeom>
              <a:avLst/>
              <a:gdLst/>
              <a:ahLst/>
              <a:cxnLst/>
              <a:rect l="l" t="t" r="r" b="b"/>
              <a:pathLst>
                <a:path w="1001" h="3003" extrusionOk="0">
                  <a:moveTo>
                    <a:pt x="0" y="1"/>
                  </a:moveTo>
                  <a:lnTo>
                    <a:pt x="0" y="3003"/>
                  </a:lnTo>
                  <a:lnTo>
                    <a:pt x="1001" y="3003"/>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062488" y="4810920"/>
              <a:ext cx="369495" cy="110495"/>
            </a:xfrm>
            <a:custGeom>
              <a:avLst/>
              <a:gdLst/>
              <a:ahLst/>
              <a:cxnLst/>
              <a:rect l="l" t="t" r="r" b="b"/>
              <a:pathLst>
                <a:path w="10042" h="3003" extrusionOk="0">
                  <a:moveTo>
                    <a:pt x="1" y="0"/>
                  </a:moveTo>
                  <a:lnTo>
                    <a:pt x="1" y="2002"/>
                  </a:lnTo>
                  <a:lnTo>
                    <a:pt x="1" y="3002"/>
                  </a:lnTo>
                  <a:lnTo>
                    <a:pt x="10041" y="3002"/>
                  </a:lnTo>
                  <a:lnTo>
                    <a:pt x="10041" y="0"/>
                  </a:lnTo>
                  <a:lnTo>
                    <a:pt x="9040" y="0"/>
                  </a:lnTo>
                  <a:lnTo>
                    <a:pt x="904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2950815" y="4366621"/>
              <a:ext cx="111710" cy="222168"/>
            </a:xfrm>
            <a:custGeom>
              <a:avLst/>
              <a:gdLst/>
              <a:ahLst/>
              <a:cxnLst/>
              <a:rect l="l" t="t" r="r" b="b"/>
              <a:pathLst>
                <a:path w="3036" h="6038" extrusionOk="0">
                  <a:moveTo>
                    <a:pt x="2002" y="0"/>
                  </a:moveTo>
                  <a:lnTo>
                    <a:pt x="2002" y="1001"/>
                  </a:lnTo>
                  <a:lnTo>
                    <a:pt x="2002" y="2001"/>
                  </a:lnTo>
                  <a:lnTo>
                    <a:pt x="2002" y="3002"/>
                  </a:lnTo>
                  <a:lnTo>
                    <a:pt x="0" y="3002"/>
                  </a:lnTo>
                  <a:lnTo>
                    <a:pt x="0" y="4036"/>
                  </a:lnTo>
                  <a:lnTo>
                    <a:pt x="2002" y="4036"/>
                  </a:lnTo>
                  <a:lnTo>
                    <a:pt x="2002" y="5037"/>
                  </a:lnTo>
                  <a:lnTo>
                    <a:pt x="2002" y="6038"/>
                  </a:lnTo>
                  <a:lnTo>
                    <a:pt x="3036" y="6038"/>
                  </a:lnTo>
                  <a:lnTo>
                    <a:pt x="3036" y="5037"/>
                  </a:lnTo>
                  <a:lnTo>
                    <a:pt x="3036" y="4036"/>
                  </a:lnTo>
                  <a:lnTo>
                    <a:pt x="3036" y="3002"/>
                  </a:lnTo>
                  <a:lnTo>
                    <a:pt x="3036" y="2001"/>
                  </a:lnTo>
                  <a:lnTo>
                    <a:pt x="3036" y="1001"/>
                  </a:lnTo>
                  <a:lnTo>
                    <a:pt x="3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136151" y="4366621"/>
              <a:ext cx="36832" cy="73664"/>
            </a:xfrm>
            <a:custGeom>
              <a:avLst/>
              <a:gdLst/>
              <a:ahLst/>
              <a:cxnLst/>
              <a:rect l="l" t="t" r="r" b="b"/>
              <a:pathLst>
                <a:path w="1001" h="2002" extrusionOk="0">
                  <a:moveTo>
                    <a:pt x="0" y="0"/>
                  </a:moveTo>
                  <a:lnTo>
                    <a:pt x="0" y="1001"/>
                  </a:lnTo>
                  <a:lnTo>
                    <a:pt x="0" y="2001"/>
                  </a:lnTo>
                  <a:lnTo>
                    <a:pt x="1001" y="2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062488"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172946" y="4329790"/>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283405" y="4329790"/>
              <a:ext cx="74915" cy="36832"/>
            </a:xfrm>
            <a:custGeom>
              <a:avLst/>
              <a:gdLst/>
              <a:ahLst/>
              <a:cxnLst/>
              <a:rect l="l" t="t" r="r" b="b"/>
              <a:pathLst>
                <a:path w="2036" h="1001" extrusionOk="0">
                  <a:moveTo>
                    <a:pt x="1" y="0"/>
                  </a:moveTo>
                  <a:lnTo>
                    <a:pt x="1" y="1001"/>
                  </a:lnTo>
                  <a:lnTo>
                    <a:pt x="2036" y="1001"/>
                  </a:lnTo>
                  <a:lnTo>
                    <a:pt x="2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395114" y="4329790"/>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913983" y="4515125"/>
              <a:ext cx="148541" cy="295832"/>
            </a:xfrm>
            <a:custGeom>
              <a:avLst/>
              <a:gdLst/>
              <a:ahLst/>
              <a:cxnLst/>
              <a:rect l="l" t="t" r="r" b="b"/>
              <a:pathLst>
                <a:path w="4037" h="8040" extrusionOk="0">
                  <a:moveTo>
                    <a:pt x="0" y="0"/>
                  </a:moveTo>
                  <a:lnTo>
                    <a:pt x="0" y="1001"/>
                  </a:lnTo>
                  <a:lnTo>
                    <a:pt x="0" y="2002"/>
                  </a:lnTo>
                  <a:lnTo>
                    <a:pt x="0" y="3002"/>
                  </a:lnTo>
                  <a:lnTo>
                    <a:pt x="0" y="5004"/>
                  </a:lnTo>
                  <a:lnTo>
                    <a:pt x="1001" y="5004"/>
                  </a:lnTo>
                  <a:lnTo>
                    <a:pt x="1001" y="6005"/>
                  </a:lnTo>
                  <a:lnTo>
                    <a:pt x="2002" y="6005"/>
                  </a:lnTo>
                  <a:lnTo>
                    <a:pt x="2002" y="7005"/>
                  </a:lnTo>
                  <a:lnTo>
                    <a:pt x="3003" y="7005"/>
                  </a:lnTo>
                  <a:lnTo>
                    <a:pt x="3003" y="8039"/>
                  </a:lnTo>
                  <a:lnTo>
                    <a:pt x="4037" y="8039"/>
                  </a:lnTo>
                  <a:lnTo>
                    <a:pt x="4037" y="6005"/>
                  </a:lnTo>
                  <a:lnTo>
                    <a:pt x="3003" y="6005"/>
                  </a:lnTo>
                  <a:lnTo>
                    <a:pt x="3003" y="5004"/>
                  </a:lnTo>
                  <a:lnTo>
                    <a:pt x="2002" y="5004"/>
                  </a:lnTo>
                  <a:lnTo>
                    <a:pt x="2002" y="4003"/>
                  </a:lnTo>
                  <a:lnTo>
                    <a:pt x="1001" y="4003"/>
                  </a:lnTo>
                  <a:lnTo>
                    <a:pt x="1001" y="3002"/>
                  </a:lnTo>
                  <a:lnTo>
                    <a:pt x="1001" y="2002"/>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1EF34116-461E-4000-F5F4-11D0B05E05B2}"/>
              </a:ext>
            </a:extLst>
          </p:cNvPr>
          <p:cNvSpPr txBox="1"/>
          <p:nvPr/>
        </p:nvSpPr>
        <p:spPr>
          <a:xfrm>
            <a:off x="8763562" y="4723941"/>
            <a:ext cx="284052" cy="307777"/>
          </a:xfrm>
          <a:prstGeom prst="rect">
            <a:avLst/>
          </a:prstGeom>
          <a:noFill/>
        </p:spPr>
        <p:txBody>
          <a:bodyPr wrap="none" rtlCol="0">
            <a:spAutoFit/>
          </a:bodyPr>
          <a:lstStyle/>
          <a:p>
            <a:r>
              <a:rPr lang="en-GB"/>
              <a:t>4</a:t>
            </a:r>
          </a:p>
        </p:txBody>
      </p:sp>
    </p:spTree>
    <p:extLst>
      <p:ext uri="{BB962C8B-B14F-4D97-AF65-F5344CB8AC3E}">
        <p14:creationId xmlns:p14="http://schemas.microsoft.com/office/powerpoint/2010/main" val="55993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1901-5A0E-E41D-A174-A623DC23402D}"/>
              </a:ext>
            </a:extLst>
          </p:cNvPr>
          <p:cNvSpPr>
            <a:spLocks noGrp="1"/>
          </p:cNvSpPr>
          <p:nvPr>
            <p:ph type="title"/>
          </p:nvPr>
        </p:nvSpPr>
        <p:spPr/>
        <p:txBody>
          <a:bodyPr/>
          <a:lstStyle/>
          <a:p>
            <a:r>
              <a:rPr lang="en-US" dirty="0" err="1"/>
              <a:t>SmartDoorLock</a:t>
            </a:r>
            <a:r>
              <a:rPr lang="en-US" dirty="0"/>
              <a:t>-IoT</a:t>
            </a:r>
          </a:p>
        </p:txBody>
      </p:sp>
      <p:sp>
        <p:nvSpPr>
          <p:cNvPr id="3" name="Title 2">
            <a:extLst>
              <a:ext uri="{FF2B5EF4-FFF2-40B4-BE49-F238E27FC236}">
                <a16:creationId xmlns:a16="http://schemas.microsoft.com/office/drawing/2014/main" id="{DE86E718-00C1-BE4D-B0F6-399516478FAF}"/>
              </a:ext>
            </a:extLst>
          </p:cNvPr>
          <p:cNvSpPr>
            <a:spLocks noGrp="1"/>
          </p:cNvSpPr>
          <p:nvPr>
            <p:ph type="title" idx="2"/>
          </p:nvPr>
        </p:nvSpPr>
        <p:spPr>
          <a:xfrm>
            <a:off x="715100" y="1284975"/>
            <a:ext cx="5262275" cy="857675"/>
          </a:xfrm>
        </p:spPr>
        <p:txBody>
          <a:bodyPr/>
          <a:lstStyle/>
          <a:p>
            <a:r>
              <a:rPr lang="en-US" dirty="0"/>
              <a:t>Previous work</a:t>
            </a:r>
          </a:p>
        </p:txBody>
      </p:sp>
      <p:sp>
        <p:nvSpPr>
          <p:cNvPr id="4" name="Subtitle 3">
            <a:extLst>
              <a:ext uri="{FF2B5EF4-FFF2-40B4-BE49-F238E27FC236}">
                <a16:creationId xmlns:a16="http://schemas.microsoft.com/office/drawing/2014/main" id="{FFB32DD2-C9E8-7584-74F9-7D7CCDCC9CE6}"/>
              </a:ext>
            </a:extLst>
          </p:cNvPr>
          <p:cNvSpPr>
            <a:spLocks noGrp="1"/>
          </p:cNvSpPr>
          <p:nvPr>
            <p:ph type="subTitle" idx="1"/>
          </p:nvPr>
        </p:nvSpPr>
        <p:spPr>
          <a:xfrm>
            <a:off x="540475" y="3506288"/>
            <a:ext cx="6445687" cy="309600"/>
          </a:xfrm>
        </p:spPr>
        <p:txBody>
          <a:bodyPr/>
          <a:lstStyle/>
          <a:p>
            <a:r>
              <a:rPr lang="en-US"/>
              <a:t>https://github.com/bernardocmarques/SmartDoorLock-IoT</a:t>
            </a:r>
          </a:p>
        </p:txBody>
      </p:sp>
      <p:sp>
        <p:nvSpPr>
          <p:cNvPr id="5" name="CaixaDeTexto 4">
            <a:extLst>
              <a:ext uri="{FF2B5EF4-FFF2-40B4-BE49-F238E27FC236}">
                <a16:creationId xmlns:a16="http://schemas.microsoft.com/office/drawing/2014/main" id="{256C7123-D472-D6BB-1EDB-74D2C4A165C3}"/>
              </a:ext>
            </a:extLst>
          </p:cNvPr>
          <p:cNvSpPr txBox="1"/>
          <p:nvPr/>
        </p:nvSpPr>
        <p:spPr>
          <a:xfrm>
            <a:off x="8763562" y="4723941"/>
            <a:ext cx="284052" cy="307777"/>
          </a:xfrm>
          <a:prstGeom prst="rect">
            <a:avLst/>
          </a:prstGeom>
          <a:noFill/>
        </p:spPr>
        <p:txBody>
          <a:bodyPr wrap="none" rtlCol="0">
            <a:spAutoFit/>
          </a:bodyPr>
          <a:lstStyle/>
          <a:p>
            <a:r>
              <a:rPr lang="en-GB"/>
              <a:t>5</a:t>
            </a:r>
          </a:p>
        </p:txBody>
      </p:sp>
    </p:spTree>
    <p:extLst>
      <p:ext uri="{BB962C8B-B14F-4D97-AF65-F5344CB8AC3E}">
        <p14:creationId xmlns:p14="http://schemas.microsoft.com/office/powerpoint/2010/main" val="889712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687890" y="636579"/>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 IoT </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5" name="Imagem 4">
            <a:extLst>
              <a:ext uri="{FF2B5EF4-FFF2-40B4-BE49-F238E27FC236}">
                <a16:creationId xmlns:a16="http://schemas.microsoft.com/office/drawing/2014/main" id="{2E93EB6E-8E62-5B94-75B4-1E2D6CE7BCD8}"/>
              </a:ext>
            </a:extLst>
          </p:cNvPr>
          <p:cNvPicPr>
            <a:picLocks noChangeAspect="1"/>
          </p:cNvPicPr>
          <p:nvPr/>
        </p:nvPicPr>
        <p:blipFill>
          <a:blip r:embed="rId3"/>
          <a:stretch>
            <a:fillRect/>
          </a:stretch>
        </p:blipFill>
        <p:spPr>
          <a:xfrm>
            <a:off x="1929205" y="1703778"/>
            <a:ext cx="2081096" cy="2081096"/>
          </a:xfrm>
          <a:prstGeom prst="rect">
            <a:avLst/>
          </a:prstGeom>
        </p:spPr>
      </p:pic>
      <p:pic>
        <p:nvPicPr>
          <p:cNvPr id="7" name="Imagem 6" descr="Uma imagem com encarnado&#10;&#10;Descrição gerada automaticamente">
            <a:extLst>
              <a:ext uri="{FF2B5EF4-FFF2-40B4-BE49-F238E27FC236}">
                <a16:creationId xmlns:a16="http://schemas.microsoft.com/office/drawing/2014/main" id="{D7BD94B0-6E88-0392-2DD5-A9B9B866A37B}"/>
              </a:ext>
            </a:extLst>
          </p:cNvPr>
          <p:cNvPicPr>
            <a:picLocks noChangeAspect="1"/>
          </p:cNvPicPr>
          <p:nvPr/>
        </p:nvPicPr>
        <p:blipFill rotWithShape="1">
          <a:blip r:embed="rId4"/>
          <a:srcRect l="7706" t="21509" r="8517" b="23589"/>
          <a:stretch/>
        </p:blipFill>
        <p:spPr>
          <a:xfrm>
            <a:off x="4337161" y="2145430"/>
            <a:ext cx="1905812" cy="1248936"/>
          </a:xfrm>
          <a:prstGeom prst="rect">
            <a:avLst/>
          </a:prstGeom>
        </p:spPr>
      </p:pic>
      <p:pic>
        <p:nvPicPr>
          <p:cNvPr id="8" name="Imagem 7" descr="Uma imagem com cabo, Engenharia eletrónica, eletrónica, junção&#10;&#10;Descrição gerada automaticamente">
            <a:extLst>
              <a:ext uri="{FF2B5EF4-FFF2-40B4-BE49-F238E27FC236}">
                <a16:creationId xmlns:a16="http://schemas.microsoft.com/office/drawing/2014/main" id="{9E51635B-5F81-B66D-54FA-3764EF516712}"/>
              </a:ext>
            </a:extLst>
          </p:cNvPr>
          <p:cNvPicPr>
            <a:picLocks noChangeAspect="1"/>
          </p:cNvPicPr>
          <p:nvPr/>
        </p:nvPicPr>
        <p:blipFill>
          <a:blip r:embed="rId5"/>
          <a:stretch>
            <a:fillRect/>
          </a:stretch>
        </p:blipFill>
        <p:spPr>
          <a:xfrm>
            <a:off x="6403612" y="1524196"/>
            <a:ext cx="2440259" cy="2440259"/>
          </a:xfrm>
          <a:prstGeom prst="rect">
            <a:avLst/>
          </a:prstGeom>
        </p:spPr>
      </p:pic>
      <p:pic>
        <p:nvPicPr>
          <p:cNvPr id="9" name="Imagem 8">
            <a:extLst>
              <a:ext uri="{FF2B5EF4-FFF2-40B4-BE49-F238E27FC236}">
                <a16:creationId xmlns:a16="http://schemas.microsoft.com/office/drawing/2014/main" id="{22E3A01E-D6A8-EC1E-7BB7-44872645A91F}"/>
              </a:ext>
            </a:extLst>
          </p:cNvPr>
          <p:cNvPicPr>
            <a:picLocks noChangeAspect="1"/>
          </p:cNvPicPr>
          <p:nvPr/>
        </p:nvPicPr>
        <p:blipFill>
          <a:blip r:embed="rId3"/>
          <a:stretch>
            <a:fillRect/>
          </a:stretch>
        </p:blipFill>
        <p:spPr>
          <a:xfrm>
            <a:off x="1929205" y="1703778"/>
            <a:ext cx="2081096" cy="2081096"/>
          </a:xfrm>
          <a:prstGeom prst="rect">
            <a:avLst/>
          </a:prstGeom>
        </p:spPr>
      </p:pic>
      <p:pic>
        <p:nvPicPr>
          <p:cNvPr id="11" name="Imagem 10" descr="Uma imagem com encarnado&#10;&#10;Descrição gerada automaticamente">
            <a:extLst>
              <a:ext uri="{FF2B5EF4-FFF2-40B4-BE49-F238E27FC236}">
                <a16:creationId xmlns:a16="http://schemas.microsoft.com/office/drawing/2014/main" id="{15E05F05-72CF-38A1-47D3-53316BB2665E}"/>
              </a:ext>
            </a:extLst>
          </p:cNvPr>
          <p:cNvPicPr>
            <a:picLocks noChangeAspect="1"/>
          </p:cNvPicPr>
          <p:nvPr/>
        </p:nvPicPr>
        <p:blipFill rotWithShape="1">
          <a:blip r:embed="rId4"/>
          <a:srcRect l="7706" t="21509" r="8517" b="23589"/>
          <a:stretch/>
        </p:blipFill>
        <p:spPr>
          <a:xfrm>
            <a:off x="4359464" y="2145430"/>
            <a:ext cx="1905812" cy="1248936"/>
          </a:xfrm>
          <a:prstGeom prst="rect">
            <a:avLst/>
          </a:prstGeom>
        </p:spPr>
      </p:pic>
      <p:pic>
        <p:nvPicPr>
          <p:cNvPr id="12" name="Imagem 11" descr="Uma imagem com cabo, Engenharia eletrónica, eletrónica, junção&#10;&#10;Descrição gerada automaticamente">
            <a:extLst>
              <a:ext uri="{FF2B5EF4-FFF2-40B4-BE49-F238E27FC236}">
                <a16:creationId xmlns:a16="http://schemas.microsoft.com/office/drawing/2014/main" id="{FA78E2EF-27CC-1754-6234-15606C8F7376}"/>
              </a:ext>
            </a:extLst>
          </p:cNvPr>
          <p:cNvPicPr>
            <a:picLocks noChangeAspect="1"/>
          </p:cNvPicPr>
          <p:nvPr/>
        </p:nvPicPr>
        <p:blipFill>
          <a:blip r:embed="rId5"/>
          <a:stretch>
            <a:fillRect/>
          </a:stretch>
        </p:blipFill>
        <p:spPr>
          <a:xfrm>
            <a:off x="6425915" y="1524196"/>
            <a:ext cx="2440259" cy="2440259"/>
          </a:xfrm>
          <a:prstGeom prst="rect">
            <a:avLst/>
          </a:prstGeom>
        </p:spPr>
      </p:pic>
      <p:sp>
        <p:nvSpPr>
          <p:cNvPr id="16" name="CaixaDeTexto 15">
            <a:extLst>
              <a:ext uri="{FF2B5EF4-FFF2-40B4-BE49-F238E27FC236}">
                <a16:creationId xmlns:a16="http://schemas.microsoft.com/office/drawing/2014/main" id="{717D5788-3252-01EC-1BE1-123D94D7FD66}"/>
              </a:ext>
            </a:extLst>
          </p:cNvPr>
          <p:cNvSpPr txBox="1"/>
          <p:nvPr/>
        </p:nvSpPr>
        <p:spPr>
          <a:xfrm>
            <a:off x="854927" y="3784874"/>
            <a:ext cx="3412273" cy="307777"/>
          </a:xfrm>
          <a:prstGeom prst="rect">
            <a:avLst/>
          </a:prstGeom>
          <a:noFill/>
        </p:spPr>
        <p:txBody>
          <a:bodyPr wrap="square" rtlCol="0">
            <a:spAutoFit/>
          </a:bodyPr>
          <a:lstStyle/>
          <a:p>
            <a:r>
              <a:rPr lang="en-GB" dirty="0"/>
              <a:t>Insert sensor characteristics</a:t>
            </a:r>
          </a:p>
        </p:txBody>
      </p:sp>
    </p:spTree>
    <p:extLst>
      <p:ext uri="{BB962C8B-B14F-4D97-AF65-F5344CB8AC3E}">
        <p14:creationId xmlns:p14="http://schemas.microsoft.com/office/powerpoint/2010/main" val="259362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9"/>
          <p:cNvSpPr txBox="1">
            <a:spLocks noGrp="1"/>
          </p:cNvSpPr>
          <p:nvPr>
            <p:ph type="title"/>
          </p:nvPr>
        </p:nvSpPr>
        <p:spPr>
          <a:xfrm>
            <a:off x="687890" y="636579"/>
            <a:ext cx="7084535" cy="6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Background – IoT </a:t>
            </a:r>
            <a:endParaRPr dirty="0"/>
          </a:p>
        </p:txBody>
      </p:sp>
      <p:sp>
        <p:nvSpPr>
          <p:cNvPr id="2" name="CaixaDeTexto 1">
            <a:extLst>
              <a:ext uri="{FF2B5EF4-FFF2-40B4-BE49-F238E27FC236}">
                <a16:creationId xmlns:a16="http://schemas.microsoft.com/office/drawing/2014/main" id="{60AC541E-EDA6-AD2C-03FB-652E4DF1535A}"/>
              </a:ext>
            </a:extLst>
          </p:cNvPr>
          <p:cNvSpPr txBox="1"/>
          <p:nvPr/>
        </p:nvSpPr>
        <p:spPr>
          <a:xfrm>
            <a:off x="6786182" y="105088"/>
            <a:ext cx="284052" cy="307777"/>
          </a:xfrm>
          <a:prstGeom prst="rect">
            <a:avLst/>
          </a:prstGeom>
          <a:noFill/>
        </p:spPr>
        <p:txBody>
          <a:bodyPr wrap="none" rtlCol="0">
            <a:spAutoFit/>
          </a:bodyPr>
          <a:lstStyle/>
          <a:p>
            <a:r>
              <a:rPr lang="en-GB"/>
              <a:t>3</a:t>
            </a:r>
          </a:p>
        </p:txBody>
      </p:sp>
      <p:sp>
        <p:nvSpPr>
          <p:cNvPr id="4" name="CaixaDeTexto 3">
            <a:extLst>
              <a:ext uri="{FF2B5EF4-FFF2-40B4-BE49-F238E27FC236}">
                <a16:creationId xmlns:a16="http://schemas.microsoft.com/office/drawing/2014/main" id="{21073A69-1A2F-810B-51EF-2599A191BFB5}"/>
              </a:ext>
            </a:extLst>
          </p:cNvPr>
          <p:cNvSpPr txBox="1"/>
          <p:nvPr/>
        </p:nvSpPr>
        <p:spPr>
          <a:xfrm>
            <a:off x="8763562" y="4723941"/>
            <a:ext cx="284052" cy="307777"/>
          </a:xfrm>
          <a:prstGeom prst="rect">
            <a:avLst/>
          </a:prstGeom>
          <a:noFill/>
        </p:spPr>
        <p:txBody>
          <a:bodyPr wrap="none" rtlCol="0">
            <a:spAutoFit/>
          </a:bodyPr>
          <a:lstStyle/>
          <a:p>
            <a:r>
              <a:rPr lang="en-GB"/>
              <a:t>3</a:t>
            </a:r>
          </a:p>
        </p:txBody>
      </p:sp>
      <p:pic>
        <p:nvPicPr>
          <p:cNvPr id="10" name="Imagem 9" descr="Uma imagem com eletrónica, Componente eletrónico, Componente de circuito, circuito&#10;&#10;Descrição gerada automaticamente">
            <a:extLst>
              <a:ext uri="{FF2B5EF4-FFF2-40B4-BE49-F238E27FC236}">
                <a16:creationId xmlns:a16="http://schemas.microsoft.com/office/drawing/2014/main" id="{94089913-222D-C69C-9A61-2FD8AA5334E9}"/>
              </a:ext>
            </a:extLst>
          </p:cNvPr>
          <p:cNvPicPr>
            <a:picLocks noChangeAspect="1"/>
          </p:cNvPicPr>
          <p:nvPr/>
        </p:nvPicPr>
        <p:blipFill>
          <a:blip r:embed="rId3"/>
          <a:stretch>
            <a:fillRect/>
          </a:stretch>
        </p:blipFill>
        <p:spPr>
          <a:xfrm>
            <a:off x="658468" y="1778192"/>
            <a:ext cx="891775" cy="2176846"/>
          </a:xfrm>
          <a:prstGeom prst="rect">
            <a:avLst/>
          </a:prstGeom>
        </p:spPr>
      </p:pic>
      <p:pic>
        <p:nvPicPr>
          <p:cNvPr id="6" name="Imagem 5" descr="Uma imagem com Gráficos, logótipo, Tipo de letra, design gráfico&#10;&#10;Descrição gerada automaticamente">
            <a:extLst>
              <a:ext uri="{FF2B5EF4-FFF2-40B4-BE49-F238E27FC236}">
                <a16:creationId xmlns:a16="http://schemas.microsoft.com/office/drawing/2014/main" id="{BAF22B78-D0A7-CCB7-1671-71065813C9AF}"/>
              </a:ext>
            </a:extLst>
          </p:cNvPr>
          <p:cNvPicPr>
            <a:picLocks noChangeAspect="1"/>
          </p:cNvPicPr>
          <p:nvPr/>
        </p:nvPicPr>
        <p:blipFill>
          <a:blip r:embed="rId4"/>
          <a:stretch>
            <a:fillRect/>
          </a:stretch>
        </p:blipFill>
        <p:spPr>
          <a:xfrm>
            <a:off x="4438347" y="2032933"/>
            <a:ext cx="1736019" cy="1797653"/>
          </a:xfrm>
          <a:prstGeom prst="rect">
            <a:avLst/>
          </a:prstGeom>
        </p:spPr>
      </p:pic>
      <p:sp>
        <p:nvSpPr>
          <p:cNvPr id="9" name="CaixaDeTexto 8">
            <a:extLst>
              <a:ext uri="{FF2B5EF4-FFF2-40B4-BE49-F238E27FC236}">
                <a16:creationId xmlns:a16="http://schemas.microsoft.com/office/drawing/2014/main" id="{1DA3CA11-8BF5-D287-2A4C-388578E042FA}"/>
              </a:ext>
            </a:extLst>
          </p:cNvPr>
          <p:cNvSpPr txBox="1"/>
          <p:nvPr/>
        </p:nvSpPr>
        <p:spPr>
          <a:xfrm>
            <a:off x="1104356" y="4199144"/>
            <a:ext cx="3412273" cy="307777"/>
          </a:xfrm>
          <a:prstGeom prst="rect">
            <a:avLst/>
          </a:prstGeom>
          <a:noFill/>
        </p:spPr>
        <p:txBody>
          <a:bodyPr wrap="square" rtlCol="0">
            <a:spAutoFit/>
          </a:bodyPr>
          <a:lstStyle/>
          <a:p>
            <a:r>
              <a:rPr lang="en-GB" dirty="0"/>
              <a:t>Insert MCU characteristics</a:t>
            </a:r>
          </a:p>
        </p:txBody>
      </p:sp>
      <p:sp>
        <p:nvSpPr>
          <p:cNvPr id="11" name="CaixaDeTexto 10">
            <a:extLst>
              <a:ext uri="{FF2B5EF4-FFF2-40B4-BE49-F238E27FC236}">
                <a16:creationId xmlns:a16="http://schemas.microsoft.com/office/drawing/2014/main" id="{D459837F-8102-0824-00BF-D8E4F4128051}"/>
              </a:ext>
            </a:extLst>
          </p:cNvPr>
          <p:cNvSpPr txBox="1"/>
          <p:nvPr/>
        </p:nvSpPr>
        <p:spPr>
          <a:xfrm>
            <a:off x="1725287" y="2281839"/>
            <a:ext cx="2713060" cy="116955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Söhne"/>
                <a:cs typeface="Segoe UI" panose="020B0502040204020203" pitchFamily="34" charset="0"/>
              </a:rPr>
              <a:t>Sufficient CPU capabilities;</a:t>
            </a:r>
          </a:p>
          <a:p>
            <a:pPr marL="285750" indent="-285750">
              <a:buFont typeface="Arial" panose="020B0604020202020204" pitchFamily="34" charset="0"/>
              <a:buChar char="•"/>
            </a:pPr>
            <a:r>
              <a:rPr lang="pt-PT" b="0" i="0" dirty="0" err="1">
                <a:effectLst/>
                <a:latin typeface="Söhne"/>
                <a:cs typeface="Segoe UI" panose="020B0502040204020203" pitchFamily="34" charset="0"/>
              </a:rPr>
              <a:t>Built</a:t>
            </a:r>
            <a:r>
              <a:rPr lang="pt-PT" b="0" i="0" dirty="0">
                <a:effectLst/>
                <a:latin typeface="Söhne"/>
                <a:cs typeface="Segoe UI" panose="020B0502040204020203" pitchFamily="34" charset="0"/>
              </a:rPr>
              <a:t>-in Wi-Fi </a:t>
            </a:r>
            <a:r>
              <a:rPr lang="pt-PT" b="0" i="0" dirty="0" err="1">
                <a:effectLst/>
                <a:latin typeface="Söhne"/>
                <a:cs typeface="Segoe UI" panose="020B0502040204020203" pitchFamily="34" charset="0"/>
              </a:rPr>
              <a:t>modul</a:t>
            </a:r>
            <a:r>
              <a:rPr lang="en-GB" b="0" i="0" dirty="0">
                <a:effectLst/>
                <a:latin typeface="Söhne"/>
                <a:cs typeface="Segoe UI" panose="020B0502040204020203" pitchFamily="34" charset="0"/>
              </a:rPr>
              <a:t>e;</a:t>
            </a:r>
          </a:p>
          <a:p>
            <a:pPr marL="285750" indent="-285750">
              <a:buFont typeface="Arial" panose="020B0604020202020204" pitchFamily="34" charset="0"/>
              <a:buChar char="•"/>
            </a:pPr>
            <a:r>
              <a:rPr lang="en-GB" dirty="0">
                <a:latin typeface="Söhne"/>
                <a:cs typeface="Segoe UI" panose="020B0502040204020203" pitchFamily="34" charset="0"/>
              </a:rPr>
              <a:t>Low power consumption;</a:t>
            </a:r>
          </a:p>
          <a:p>
            <a:pPr marL="285750" indent="-285750">
              <a:buFont typeface="Arial" panose="020B0604020202020204" pitchFamily="34" charset="0"/>
              <a:buChar char="•"/>
            </a:pPr>
            <a:r>
              <a:rPr lang="en-GB" dirty="0">
                <a:latin typeface="Söhne"/>
                <a:cs typeface="Segoe UI" panose="020B0502040204020203" pitchFamily="34" charset="0"/>
              </a:rPr>
              <a:t>Cost-effective.</a:t>
            </a:r>
          </a:p>
          <a:p>
            <a:pPr marL="285750" indent="-285750">
              <a:buFont typeface="Arial" panose="020B0604020202020204" pitchFamily="34" charset="0"/>
              <a:buChar char="•"/>
            </a:pPr>
            <a:endParaRPr lang="en-GB" dirty="0"/>
          </a:p>
        </p:txBody>
      </p:sp>
      <p:sp>
        <p:nvSpPr>
          <p:cNvPr id="12" name="CaixaDeTexto 11">
            <a:extLst>
              <a:ext uri="{FF2B5EF4-FFF2-40B4-BE49-F238E27FC236}">
                <a16:creationId xmlns:a16="http://schemas.microsoft.com/office/drawing/2014/main" id="{5F2E6235-8081-276D-6C20-DF826B9B57B1}"/>
              </a:ext>
            </a:extLst>
          </p:cNvPr>
          <p:cNvSpPr txBox="1"/>
          <p:nvPr/>
        </p:nvSpPr>
        <p:spPr>
          <a:xfrm>
            <a:off x="6327481" y="2384100"/>
            <a:ext cx="2713060" cy="160043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Söhne"/>
              </a:rPr>
              <a:t>More control over the hardware;</a:t>
            </a:r>
          </a:p>
          <a:p>
            <a:pPr marL="285750" indent="-285750">
              <a:buFont typeface="Arial" panose="020B0604020202020204" pitchFamily="34" charset="0"/>
              <a:buChar char="•"/>
            </a:pPr>
            <a:r>
              <a:rPr lang="en-US" dirty="0">
                <a:latin typeface="Söhne"/>
              </a:rPr>
              <a:t>Efficient Wide range of components, libraries, and drivers;</a:t>
            </a:r>
          </a:p>
          <a:p>
            <a:pPr marL="285750" indent="-285750">
              <a:buFont typeface="Arial" panose="020B0604020202020204" pitchFamily="34" charset="0"/>
              <a:buChar char="•"/>
            </a:pPr>
            <a:r>
              <a:rPr lang="en-US" dirty="0">
                <a:latin typeface="Söhne"/>
              </a:rPr>
              <a:t>Resource Utilization;</a:t>
            </a:r>
          </a:p>
          <a:p>
            <a:pPr marL="285750" indent="-285750">
              <a:buFont typeface="Arial" panose="020B0604020202020204" pitchFamily="34" charset="0"/>
              <a:buChar char="•"/>
            </a:pPr>
            <a:r>
              <a:rPr lang="en-GB" dirty="0">
                <a:latin typeface="Söhne"/>
              </a:rPr>
              <a:t>Extensive Documentation</a:t>
            </a:r>
          </a:p>
        </p:txBody>
      </p:sp>
    </p:spTree>
    <p:extLst>
      <p:ext uri="{BB962C8B-B14F-4D97-AF65-F5344CB8AC3E}">
        <p14:creationId xmlns:p14="http://schemas.microsoft.com/office/powerpoint/2010/main" val="373081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2" name="CaixaDeTexto 1">
            <a:extLst>
              <a:ext uri="{FF2B5EF4-FFF2-40B4-BE49-F238E27FC236}">
                <a16:creationId xmlns:a16="http://schemas.microsoft.com/office/drawing/2014/main" id="{0BF6550F-7B26-C601-F16F-75FCA12489C4}"/>
              </a:ext>
            </a:extLst>
          </p:cNvPr>
          <p:cNvSpPr txBox="1"/>
          <p:nvPr/>
        </p:nvSpPr>
        <p:spPr>
          <a:xfrm>
            <a:off x="8763562" y="4723941"/>
            <a:ext cx="383438" cy="307777"/>
          </a:xfrm>
          <a:prstGeom prst="rect">
            <a:avLst/>
          </a:prstGeom>
          <a:noFill/>
        </p:spPr>
        <p:txBody>
          <a:bodyPr wrap="none" rtlCol="0">
            <a:spAutoFit/>
          </a:bodyPr>
          <a:lstStyle/>
          <a:p>
            <a:r>
              <a:rPr lang="en-GB"/>
              <a:t>11</a:t>
            </a:r>
          </a:p>
        </p:txBody>
      </p:sp>
      <p:sp>
        <p:nvSpPr>
          <p:cNvPr id="3" name="Google Shape;744;p39">
            <a:extLst>
              <a:ext uri="{FF2B5EF4-FFF2-40B4-BE49-F238E27FC236}">
                <a16:creationId xmlns:a16="http://schemas.microsoft.com/office/drawing/2014/main" id="{DAC2380C-9F67-2F8E-9019-C6AB29F315B4}"/>
              </a:ext>
            </a:extLst>
          </p:cNvPr>
          <p:cNvSpPr txBox="1">
            <a:spLocks/>
          </p:cNvSpPr>
          <p:nvPr/>
        </p:nvSpPr>
        <p:spPr>
          <a:xfrm>
            <a:off x="649783" y="732671"/>
            <a:ext cx="7084535" cy="64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1pPr>
            <a:lvl2pPr marR="0" lvl="1"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2pPr>
            <a:lvl3pPr marR="0" lvl="2"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3pPr>
            <a:lvl4pPr marR="0" lvl="3"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4pPr>
            <a:lvl5pPr marR="0" lvl="4"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5pPr>
            <a:lvl6pPr marR="0" lvl="5"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6pPr>
            <a:lvl7pPr marR="0" lvl="6"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7pPr>
            <a:lvl8pPr marR="0" lvl="7"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8pPr>
            <a:lvl9pPr marR="0" lvl="8" algn="ctr" rtl="0">
              <a:lnSpc>
                <a:spcPct val="100000"/>
              </a:lnSpc>
              <a:spcBef>
                <a:spcPts val="0"/>
              </a:spcBef>
              <a:spcAft>
                <a:spcPts val="0"/>
              </a:spcAft>
              <a:buClr>
                <a:schemeClr val="dk1"/>
              </a:buClr>
              <a:buSzPts val="3500"/>
              <a:buFont typeface="Chakra Petch Medium"/>
              <a:buNone/>
              <a:defRPr sz="3500" b="0" i="0" u="none" strike="noStrike" cap="none">
                <a:solidFill>
                  <a:schemeClr val="dk1"/>
                </a:solidFill>
                <a:latin typeface="Chakra Petch Medium"/>
                <a:ea typeface="Chakra Petch Medium"/>
                <a:cs typeface="Chakra Petch Medium"/>
                <a:sym typeface="Chakra Petch Medium"/>
              </a:defRPr>
            </a:lvl9pPr>
          </a:lstStyle>
          <a:p>
            <a:pPr algn="l"/>
            <a:r>
              <a:rPr lang="pt-PT" dirty="0"/>
              <a:t>MCU </a:t>
            </a:r>
            <a:r>
              <a:rPr lang="pt-PT" dirty="0" err="1"/>
              <a:t>Configuration</a:t>
            </a:r>
            <a:endParaRPr lang="pt-PT" dirty="0"/>
          </a:p>
        </p:txBody>
      </p:sp>
      <p:pic>
        <p:nvPicPr>
          <p:cNvPr id="2050" name="Picture 2" descr="ESP-Touch Overview | Espressif Systems">
            <a:extLst>
              <a:ext uri="{FF2B5EF4-FFF2-40B4-BE49-F238E27FC236}">
                <a16:creationId xmlns:a16="http://schemas.microsoft.com/office/drawing/2014/main" id="{5D910FDF-6B75-241E-F377-1F9FDAB68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83" y="1550222"/>
            <a:ext cx="2642529" cy="2860607"/>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8189E1CA-C4C7-9698-B062-201B71CFAEED}"/>
              </a:ext>
            </a:extLst>
          </p:cNvPr>
          <p:cNvSpPr txBox="1"/>
          <p:nvPr/>
        </p:nvSpPr>
        <p:spPr>
          <a:xfrm>
            <a:off x="4067043" y="2395749"/>
            <a:ext cx="2713060" cy="1169551"/>
          </a:xfrm>
          <a:prstGeom prst="rect">
            <a:avLst/>
          </a:prstGeom>
          <a:noFill/>
        </p:spPr>
        <p:txBody>
          <a:bodyPr wrap="square" rtlCol="0">
            <a:spAutoFit/>
          </a:bodyPr>
          <a:lstStyle/>
          <a:p>
            <a:pPr marL="285750" indent="-285750">
              <a:buFont typeface="Arial" panose="020B0604020202020204" pitchFamily="34" charset="0"/>
              <a:buChar char="•"/>
            </a:pPr>
            <a:r>
              <a:rPr lang="pt-PT" b="0" i="0" dirty="0" err="1">
                <a:solidFill>
                  <a:srgbClr val="374151"/>
                </a:solidFill>
                <a:effectLst/>
                <a:latin typeface="Söhne"/>
              </a:rPr>
              <a:t>Easy</a:t>
            </a:r>
            <a:r>
              <a:rPr lang="pt-PT" b="0" i="0" dirty="0">
                <a:solidFill>
                  <a:srgbClr val="374151"/>
                </a:solidFill>
                <a:effectLst/>
                <a:latin typeface="Söhne"/>
              </a:rPr>
              <a:t> Setup;</a:t>
            </a:r>
          </a:p>
          <a:p>
            <a:pPr marL="285750" indent="-285750">
              <a:buFont typeface="Arial" panose="020B0604020202020204" pitchFamily="34" charset="0"/>
              <a:buChar char="•"/>
            </a:pPr>
            <a:r>
              <a:rPr lang="pt-PT" b="0" i="0" dirty="0">
                <a:solidFill>
                  <a:srgbClr val="374151"/>
                </a:solidFill>
                <a:effectLst/>
                <a:latin typeface="Söhne"/>
              </a:rPr>
              <a:t>Cross-</a:t>
            </a:r>
            <a:r>
              <a:rPr lang="pt-PT" b="0" i="0" dirty="0" err="1">
                <a:solidFill>
                  <a:srgbClr val="374151"/>
                </a:solidFill>
                <a:effectLst/>
                <a:latin typeface="Söhne"/>
              </a:rPr>
              <a:t>Platform</a:t>
            </a:r>
            <a:r>
              <a:rPr lang="pt-PT" b="0" i="0" dirty="0">
                <a:solidFill>
                  <a:srgbClr val="374151"/>
                </a:solidFill>
                <a:effectLst/>
                <a:latin typeface="Söhne"/>
              </a:rPr>
              <a:t> </a:t>
            </a:r>
            <a:r>
              <a:rPr lang="pt-PT" b="0" i="0" dirty="0" err="1">
                <a:solidFill>
                  <a:srgbClr val="374151"/>
                </a:solidFill>
                <a:effectLst/>
                <a:latin typeface="Söhne"/>
              </a:rPr>
              <a:t>Compatibility</a:t>
            </a:r>
            <a:r>
              <a:rPr lang="pt-PT" b="0" i="0" dirty="0">
                <a:solidFill>
                  <a:srgbClr val="374151"/>
                </a:solidFill>
                <a:effectLst/>
                <a:latin typeface="Söhne"/>
              </a:rPr>
              <a:t>;</a:t>
            </a:r>
          </a:p>
          <a:p>
            <a:pPr marL="285750" indent="-285750">
              <a:buFont typeface="Arial" panose="020B0604020202020204" pitchFamily="34" charset="0"/>
              <a:buChar char="•"/>
            </a:pPr>
            <a:r>
              <a:rPr lang="pt-PT" b="0" i="0" dirty="0">
                <a:solidFill>
                  <a:srgbClr val="374151"/>
                </a:solidFill>
                <a:effectLst/>
                <a:latin typeface="Söhne"/>
              </a:rPr>
              <a:t>Data </a:t>
            </a:r>
            <a:r>
              <a:rPr lang="pt-PT" b="0" i="0" dirty="0" err="1">
                <a:solidFill>
                  <a:srgbClr val="374151"/>
                </a:solidFill>
                <a:effectLst/>
                <a:latin typeface="Söhne"/>
              </a:rPr>
              <a:t>encryption</a:t>
            </a:r>
            <a:r>
              <a:rPr lang="pt-PT" b="0" i="0" dirty="0">
                <a:solidFill>
                  <a:srgbClr val="374151"/>
                </a:solidFill>
                <a:effectLst/>
                <a:latin typeface="Söhne"/>
              </a:rPr>
              <a:t>:</a:t>
            </a:r>
          </a:p>
          <a:p>
            <a:pPr marL="285750" indent="-285750">
              <a:buFont typeface="Arial" panose="020B0604020202020204" pitchFamily="34" charset="0"/>
              <a:buChar char="•"/>
            </a:pPr>
            <a:r>
              <a:rPr lang="pt-PT" b="0" i="0" dirty="0">
                <a:solidFill>
                  <a:srgbClr val="374151"/>
                </a:solidFill>
                <a:effectLst/>
                <a:latin typeface="Söhne"/>
              </a:rPr>
              <a:t>Fast </a:t>
            </a:r>
            <a:r>
              <a:rPr lang="pt-PT" b="0" i="0" dirty="0" err="1">
                <a:solidFill>
                  <a:srgbClr val="374151"/>
                </a:solidFill>
                <a:effectLst/>
                <a:latin typeface="Söhne"/>
              </a:rPr>
              <a:t>and</a:t>
            </a:r>
            <a:r>
              <a:rPr lang="pt-PT" b="0" i="0" dirty="0">
                <a:solidFill>
                  <a:srgbClr val="374151"/>
                </a:solidFill>
                <a:effectLst/>
                <a:latin typeface="Söhne"/>
              </a:rPr>
              <a:t> </a:t>
            </a:r>
            <a:r>
              <a:rPr lang="pt-PT" b="0" i="0" dirty="0" err="1">
                <a:solidFill>
                  <a:srgbClr val="374151"/>
                </a:solidFill>
                <a:effectLst/>
                <a:latin typeface="Söhne"/>
              </a:rPr>
              <a:t>Reliable</a:t>
            </a:r>
            <a:r>
              <a:rPr lang="pt-PT" dirty="0">
                <a:solidFill>
                  <a:srgbClr val="374151"/>
                </a:solidFill>
                <a:latin typeface="Söhne"/>
              </a:rPr>
              <a:t>;</a:t>
            </a:r>
          </a:p>
          <a:p>
            <a:pPr marL="285750" indent="-285750">
              <a:buFont typeface="Arial" panose="020B0604020202020204" pitchFamily="34" charset="0"/>
              <a:buChar char="•"/>
            </a:pPr>
            <a:r>
              <a:rPr lang="pt-PT" b="0" i="0" dirty="0">
                <a:solidFill>
                  <a:srgbClr val="374151"/>
                </a:solidFill>
                <a:effectLst/>
                <a:latin typeface="Söhne"/>
              </a:rPr>
              <a:t>Open-</a:t>
            </a:r>
            <a:r>
              <a:rPr lang="pt-PT" b="0" i="0" dirty="0" err="1">
                <a:solidFill>
                  <a:srgbClr val="374151"/>
                </a:solidFill>
                <a:effectLst/>
                <a:latin typeface="Söhne"/>
              </a:rPr>
              <a:t>Source</a:t>
            </a:r>
            <a:endParaRPr lang="en-GB" dirty="0"/>
          </a:p>
        </p:txBody>
      </p:sp>
    </p:spTree>
    <p:extLst>
      <p:ext uri="{BB962C8B-B14F-4D97-AF65-F5344CB8AC3E}">
        <p14:creationId xmlns:p14="http://schemas.microsoft.com/office/powerpoint/2010/main" val="1026139067"/>
      </p:ext>
    </p:extLst>
  </p:cSld>
  <p:clrMapOvr>
    <a:masterClrMapping/>
  </p:clrMapOvr>
</p:sld>
</file>

<file path=ppt/theme/theme1.xml><?xml version="1.0" encoding="utf-8"?>
<a:theme xmlns:a="http://schemas.openxmlformats.org/drawingml/2006/main" name="Computer Science &amp; Mathematics Major for College: Software &amp; Media Applications by Slidesgo">
  <a:themeElements>
    <a:clrScheme name="Simple Light">
      <a:dk1>
        <a:srgbClr val="000000"/>
      </a:dk1>
      <a:lt1>
        <a:srgbClr val="FFFFFF"/>
      </a:lt1>
      <a:dk2>
        <a:srgbClr val="666666"/>
      </a:dk2>
      <a:lt2>
        <a:srgbClr val="FFFFFF"/>
      </a:lt2>
      <a:accent1>
        <a:srgbClr val="B7B7B7"/>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DE86C633F0074CB450B637EA1E5E36" ma:contentTypeVersion="8" ma:contentTypeDescription="Create a new document." ma:contentTypeScope="" ma:versionID="c875e979ec62a87aaab42ab94c5c117e">
  <xsd:schema xmlns:xsd="http://www.w3.org/2001/XMLSchema" xmlns:xs="http://www.w3.org/2001/XMLSchema" xmlns:p="http://schemas.microsoft.com/office/2006/metadata/properties" xmlns:ns3="a2c6527a-f666-4139-987a-213f2a969eb7" xmlns:ns4="cf492a28-64d5-4e5f-ab49-6bce3a998881" targetNamespace="http://schemas.microsoft.com/office/2006/metadata/properties" ma:root="true" ma:fieldsID="15b06c60437323527efc2dd0a1c42f3a" ns3:_="" ns4:_="">
    <xsd:import namespace="a2c6527a-f666-4139-987a-213f2a969eb7"/>
    <xsd:import namespace="cf492a28-64d5-4e5f-ab49-6bce3a99888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c6527a-f666-4139-987a-213f2a969e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492a28-64d5-4e5f-ab49-6bce3a99888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2c6527a-f666-4139-987a-213f2a969eb7" xsi:nil="true"/>
  </documentManagement>
</p:properties>
</file>

<file path=customXml/itemProps1.xml><?xml version="1.0" encoding="utf-8"?>
<ds:datastoreItem xmlns:ds="http://schemas.openxmlformats.org/officeDocument/2006/customXml" ds:itemID="{99168B49-790C-4156-980E-913B9A63E163}">
  <ds:schemaRefs>
    <ds:schemaRef ds:uri="http://schemas.microsoft.com/sharepoint/v3/contenttype/forms"/>
  </ds:schemaRefs>
</ds:datastoreItem>
</file>

<file path=customXml/itemProps2.xml><?xml version="1.0" encoding="utf-8"?>
<ds:datastoreItem xmlns:ds="http://schemas.openxmlformats.org/officeDocument/2006/customXml" ds:itemID="{41E7C076-7C03-4E5A-A187-DB7F5817825A}">
  <ds:schemaRefs>
    <ds:schemaRef ds:uri="a2c6527a-f666-4139-987a-213f2a969eb7"/>
    <ds:schemaRef ds:uri="cf492a28-64d5-4e5f-ab49-6bce3a9988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C367ED-F74C-4C79-8C24-672AB8ED8F4C}">
  <ds:schemaRefs>
    <ds:schemaRef ds:uri="a2c6527a-f666-4139-987a-213f2a969eb7"/>
    <ds:schemaRef ds:uri="cf492a28-64d5-4e5f-ab49-6bce3a9988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350</TotalTime>
  <Words>656</Words>
  <Application>Microsoft Office PowerPoint</Application>
  <PresentationFormat>Apresentação no Ecrã (16:9)</PresentationFormat>
  <Paragraphs>134</Paragraphs>
  <Slides>26</Slides>
  <Notes>25</Notes>
  <HiddenSlides>0</HiddenSlides>
  <MMClips>0</MMClips>
  <ScaleCrop>false</ScaleCrop>
  <HeadingPairs>
    <vt:vector size="6" baseType="variant">
      <vt:variant>
        <vt:lpstr>Tipos de letra usados</vt:lpstr>
      </vt:variant>
      <vt:variant>
        <vt:i4>6</vt:i4>
      </vt:variant>
      <vt:variant>
        <vt:lpstr>Tema</vt:lpstr>
      </vt:variant>
      <vt:variant>
        <vt:i4>1</vt:i4>
      </vt:variant>
      <vt:variant>
        <vt:lpstr>Títulos dos diapositivos</vt:lpstr>
      </vt:variant>
      <vt:variant>
        <vt:i4>26</vt:i4>
      </vt:variant>
    </vt:vector>
  </HeadingPairs>
  <TitlesOfParts>
    <vt:vector size="33" baseType="lpstr">
      <vt:lpstr>Chakra Petch Medium</vt:lpstr>
      <vt:lpstr>Bebas Neue</vt:lpstr>
      <vt:lpstr>Wingdings</vt:lpstr>
      <vt:lpstr>Fira Code</vt:lpstr>
      <vt:lpstr>Arial</vt:lpstr>
      <vt:lpstr>Söhne</vt:lpstr>
      <vt:lpstr>Computer Science &amp; Mathematics Major for College: Software &amp; Media Applications by Slidesgo</vt:lpstr>
      <vt:lpstr>IoT System for pH Monitoring in Industrial Facilities Pedro Silva nº47128 &amp; Miguel Rocha nº47185  Supervised by: Professor Rui Duarte</vt:lpstr>
      <vt:lpstr>Motivation</vt:lpstr>
      <vt:lpstr>Objectives</vt:lpstr>
      <vt:lpstr>Requirements by the company</vt:lpstr>
      <vt:lpstr>Additional Requirements</vt:lpstr>
      <vt:lpstr>Previous work</vt:lpstr>
      <vt:lpstr>Background – IoT </vt:lpstr>
      <vt:lpstr>Background – IoT </vt:lpstr>
      <vt:lpstr>Apresentação do PowerPoint</vt:lpstr>
      <vt:lpstr>Apresentação do PowerPoint</vt:lpstr>
      <vt:lpstr>Apresentação do PowerPoint</vt:lpstr>
      <vt:lpstr>Background - Frontend</vt:lpstr>
      <vt:lpstr>System Overview</vt:lpstr>
      <vt:lpstr>MCU Behaviour</vt:lpstr>
      <vt:lpstr>Proactive Sensor Calibration</vt:lpstr>
      <vt:lpstr>ESP Consumption</vt:lpstr>
      <vt:lpstr>Assembly</vt:lpstr>
      <vt:lpstr>Database</vt:lpstr>
      <vt:lpstr>MQTT Borker - Topics</vt:lpstr>
      <vt:lpstr>Sensor Analysis</vt:lpstr>
      <vt:lpstr>Backend API</vt:lpstr>
      <vt:lpstr>Security</vt:lpstr>
      <vt:lpstr>Website</vt:lpstr>
      <vt:lpstr>Deploy</vt:lpstr>
      <vt:lpstr>Future Work</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System for pH Monitoring in Manufacturing Facilities Pedro Silva nº47128 &amp; Miguel Rocha nº47185?</dc:title>
  <dc:creator>Pedro Silva</dc:creator>
  <cp:lastModifiedBy>Miguel Rocha</cp:lastModifiedBy>
  <cp:revision>69</cp:revision>
  <dcterms:modified xsi:type="dcterms:W3CDTF">2023-07-01T17:51:40Z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0x0101006DDE86C633F0074CB450B637EA1E5E36</vt:lpwstr>
  </property>
</Properties>
</file>